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82" r:id="rId4"/>
    <p:sldId id="307" r:id="rId5"/>
    <p:sldId id="308" r:id="rId6"/>
    <p:sldId id="309" r:id="rId7"/>
    <p:sldId id="303" r:id="rId8"/>
    <p:sldId id="299" r:id="rId9"/>
    <p:sldId id="301" r:id="rId10"/>
    <p:sldId id="306" r:id="rId11"/>
    <p:sldId id="304" r:id="rId12"/>
    <p:sldId id="305" r:id="rId13"/>
    <p:sldId id="311" r:id="rId14"/>
    <p:sldId id="314" r:id="rId15"/>
    <p:sldId id="313" r:id="rId16"/>
    <p:sldId id="315" r:id="rId17"/>
    <p:sldId id="316" r:id="rId18"/>
    <p:sldId id="267"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47C"/>
    <a:srgbClr val="66FF99"/>
    <a:srgbClr val="4EB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6357" autoAdjust="0"/>
  </p:normalViewPr>
  <p:slideViewPr>
    <p:cSldViewPr>
      <p:cViewPr varScale="1">
        <p:scale>
          <a:sx n="104" d="100"/>
          <a:sy n="104" d="100"/>
        </p:scale>
        <p:origin x="18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84838C-CF8F-460C-9CCF-579FBD182A34}" type="datetimeFigureOut">
              <a:rPr lang="en-US" smtClean="0"/>
              <a:t>9/22/2024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D11A3-DA4D-493E-8ACB-EE7F26C5418C}" type="slidenum">
              <a:rPr lang="en-US" smtClean="0"/>
              <a:t>‹#›</a:t>
            </a:fld>
            <a:endParaRPr lang="en-US" dirty="0"/>
          </a:p>
        </p:txBody>
      </p:sp>
    </p:spTree>
    <p:extLst>
      <p:ext uri="{BB962C8B-B14F-4D97-AF65-F5344CB8AC3E}">
        <p14:creationId xmlns:p14="http://schemas.microsoft.com/office/powerpoint/2010/main" val="1332269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other hydropower dams that operate under FERC exemptions, or are not subject to FERC regulation because they pre-date the federal power act</a:t>
            </a:r>
          </a:p>
          <a:p>
            <a:endParaRPr lang="en-US" dirty="0"/>
          </a:p>
        </p:txBody>
      </p:sp>
      <p:sp>
        <p:nvSpPr>
          <p:cNvPr id="4" name="Slide Number Placeholder 3"/>
          <p:cNvSpPr>
            <a:spLocks noGrp="1"/>
          </p:cNvSpPr>
          <p:nvPr>
            <p:ph type="sldNum" sz="quarter" idx="5"/>
          </p:nvPr>
        </p:nvSpPr>
        <p:spPr/>
        <p:txBody>
          <a:bodyPr/>
          <a:lstStyle/>
          <a:p>
            <a:fld id="{58ED11A3-DA4D-493E-8ACB-EE7F26C5418C}" type="slidenum">
              <a:rPr lang="en-US" smtClean="0"/>
              <a:t>12</a:t>
            </a:fld>
            <a:endParaRPr lang="en-US" dirty="0"/>
          </a:p>
        </p:txBody>
      </p:sp>
    </p:spTree>
    <p:extLst>
      <p:ext uri="{BB962C8B-B14F-4D97-AF65-F5344CB8AC3E}">
        <p14:creationId xmlns:p14="http://schemas.microsoft.com/office/powerpoint/2010/main" val="180734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pieces of the federal process that the State comments on, mainly MDEP, MDMR, MDIFW, MDACF (BPL), and MHPC to represent each agencies respective interests.</a:t>
            </a:r>
          </a:p>
          <a:p>
            <a:r>
              <a:rPr lang="en-US" dirty="0"/>
              <a:t>During pre-filing, Department provides input into study plan development and implementation of necessary water quality studies</a:t>
            </a:r>
          </a:p>
          <a:p>
            <a:pPr lvl="1"/>
            <a:r>
              <a:rPr lang="en-US" dirty="0"/>
              <a:t>Benthic Macroinvertebrates</a:t>
            </a:r>
          </a:p>
          <a:p>
            <a:pPr lvl="1"/>
            <a:r>
              <a:rPr lang="en-US" dirty="0"/>
              <a:t>Dissolved Oxygen (DO) and Temperature</a:t>
            </a:r>
          </a:p>
          <a:p>
            <a:pPr lvl="1"/>
            <a:r>
              <a:rPr lang="en-US" dirty="0"/>
              <a:t>Trophic State (analysis of chlorophyll content, Secchi disk transparency, etc.)</a:t>
            </a:r>
          </a:p>
          <a:p>
            <a:pPr lvl="1"/>
            <a:r>
              <a:rPr lang="en-US" dirty="0"/>
              <a:t>Habitat assessment</a:t>
            </a:r>
          </a:p>
          <a:p>
            <a:pPr lvl="1"/>
            <a:r>
              <a:rPr lang="en-US" dirty="0"/>
              <a:t>other studies as needed to assess Project’s attainment of State water quality standards (e.g. mercury, fish assemblage,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8ED11A3-DA4D-493E-8ACB-EE7F26C5418C}" type="slidenum">
              <a:rPr lang="en-US" smtClean="0"/>
              <a:t>13</a:t>
            </a:fld>
            <a:endParaRPr lang="en-US" dirty="0"/>
          </a:p>
        </p:txBody>
      </p:sp>
    </p:spTree>
    <p:extLst>
      <p:ext uri="{BB962C8B-B14F-4D97-AF65-F5344CB8AC3E}">
        <p14:creationId xmlns:p14="http://schemas.microsoft.com/office/powerpoint/2010/main" val="23113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in which Maine DEP deals with the regulation of aquatic resources is through the water level laws, which allow for either MDIFW, MDMR, MDEP, or 25% or 50 (whichever is less) of riparian owners on a water body that is impounded by a non-hydropower dam (statutory definition) to apply for an adjudicatory hearing for the Department to set a required water level regime on that body of water. There are water level orders at several lakes in Maine, and there is one active water level petition in front of the Department.</a:t>
            </a:r>
          </a:p>
          <a:p>
            <a:endParaRPr lang="en-US" dirty="0"/>
          </a:p>
        </p:txBody>
      </p:sp>
      <p:sp>
        <p:nvSpPr>
          <p:cNvPr id="4" name="Slide Number Placeholder 3"/>
          <p:cNvSpPr>
            <a:spLocks noGrp="1"/>
          </p:cNvSpPr>
          <p:nvPr>
            <p:ph type="sldNum" sz="quarter" idx="5"/>
          </p:nvPr>
        </p:nvSpPr>
        <p:spPr/>
        <p:txBody>
          <a:bodyPr/>
          <a:lstStyle/>
          <a:p>
            <a:fld id="{58ED11A3-DA4D-493E-8ACB-EE7F26C5418C}" type="slidenum">
              <a:rPr lang="en-US" smtClean="0"/>
              <a:t>16</a:t>
            </a:fld>
            <a:endParaRPr lang="en-US" dirty="0"/>
          </a:p>
        </p:txBody>
      </p:sp>
    </p:spTree>
    <p:extLst>
      <p:ext uri="{BB962C8B-B14F-4D97-AF65-F5344CB8AC3E}">
        <p14:creationId xmlns:p14="http://schemas.microsoft.com/office/powerpoint/2010/main" val="345815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286B44-9F3C-4703-8A16-77A994477D9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54294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935AEBC-B9B9-4F9F-BD5B-4E3B1FD611BF}" type="datetimeFigureOut">
              <a:rPr lang="en-US"/>
              <a:pPr>
                <a:defRPr/>
              </a:pPr>
              <a:t>9/22/2024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FEEF92A-A75E-4FF4-94FB-A2EA8BF5899A}" type="slidenum">
              <a:rPr lang="en-US"/>
              <a:pPr>
                <a:defRPr/>
              </a:pPr>
              <a:t>‹#›</a:t>
            </a:fld>
            <a:endParaRPr lang="en-US" dirty="0"/>
          </a:p>
        </p:txBody>
      </p:sp>
    </p:spTree>
    <p:extLst>
      <p:ext uri="{BB962C8B-B14F-4D97-AF65-F5344CB8AC3E}">
        <p14:creationId xmlns:p14="http://schemas.microsoft.com/office/powerpoint/2010/main" val="376235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EA661A0-85BF-488D-A470-C747CB64F8E4}" type="datetimeFigureOut">
              <a:rPr lang="en-US"/>
              <a:pPr>
                <a:defRPr/>
              </a:pPr>
              <a:t>9/22/2024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F30178-8796-45ED-8C5D-A6ED4F2F792C}" type="slidenum">
              <a:rPr lang="en-US"/>
              <a:pPr>
                <a:defRPr/>
              </a:pPr>
              <a:t>‹#›</a:t>
            </a:fld>
            <a:endParaRPr lang="en-US" dirty="0"/>
          </a:p>
        </p:txBody>
      </p:sp>
    </p:spTree>
    <p:extLst>
      <p:ext uri="{BB962C8B-B14F-4D97-AF65-F5344CB8AC3E}">
        <p14:creationId xmlns:p14="http://schemas.microsoft.com/office/powerpoint/2010/main" val="70363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B83BED5-0048-4D11-93AD-449C75DA5637}" type="datetimeFigureOut">
              <a:rPr lang="en-US"/>
              <a:pPr>
                <a:defRPr/>
              </a:pPr>
              <a:t>9/22/2024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FB730DE-FD8A-40D0-8B4F-7CB71D733E07}" type="slidenum">
              <a:rPr lang="en-US"/>
              <a:pPr>
                <a:defRPr/>
              </a:pPr>
              <a:t>‹#›</a:t>
            </a:fld>
            <a:endParaRPr lang="en-US" dirty="0"/>
          </a:p>
        </p:txBody>
      </p:sp>
    </p:spTree>
    <p:extLst>
      <p:ext uri="{BB962C8B-B14F-4D97-AF65-F5344CB8AC3E}">
        <p14:creationId xmlns:p14="http://schemas.microsoft.com/office/powerpoint/2010/main" val="39973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0"/>
            <a:ext cx="4953000" cy="1927225"/>
          </a:xfrm>
        </p:spPr>
        <p:txBody>
          <a:bodyPr/>
          <a:lstStyle>
            <a:lvl1pPr algn="r">
              <a:defRPr b="0">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3544084" y="3733800"/>
            <a:ext cx="4914115" cy="1752600"/>
          </a:xfrm>
        </p:spPr>
        <p:txBody>
          <a:bodyPr/>
          <a:lstStyle>
            <a:lvl1pPr marL="0" indent="0" algn="r">
              <a:spcBef>
                <a:spcPts val="0"/>
              </a:spcBef>
              <a:spcAft>
                <a:spcPts val="600"/>
              </a:spcAft>
              <a:buNone/>
              <a:defRPr sz="2400" baseline="0">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Staff Name </a:t>
            </a:r>
            <a:br>
              <a:rPr lang="en-US" dirty="0"/>
            </a:br>
            <a:r>
              <a:rPr lang="en-US" dirty="0"/>
              <a:t>Title/Program </a:t>
            </a: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56084"/>
            <a:ext cx="2554287"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47" y="6019800"/>
            <a:ext cx="91694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946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8813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6002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57200" y="274638"/>
            <a:ext cx="8229600" cy="1143000"/>
          </a:xfrm>
        </p:spPr>
        <p:txBody>
          <a:bodyPr/>
          <a:lstStyle>
            <a:lvl1pPr>
              <a:defRPr sz="4000" b="1">
                <a:effectLst/>
              </a:defRPr>
            </a:lvl1pPr>
          </a:lstStyle>
          <a:p>
            <a:r>
              <a:rPr lang="en-US" dirty="0"/>
              <a:t>Click to edit Master title style</a:t>
            </a:r>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502C29-6255-4BF1-8853-6D87703BED30}" type="slidenum">
              <a:rPr lang="en-US" smtClean="0"/>
              <a:pPr>
                <a:defRPr/>
              </a:pPr>
              <a:t>‹#›</a:t>
            </a:fld>
            <a:endParaRPr lang="en-US"/>
          </a:p>
        </p:txBody>
      </p:sp>
    </p:spTree>
    <p:extLst>
      <p:ext uri="{BB962C8B-B14F-4D97-AF65-F5344CB8AC3E}">
        <p14:creationId xmlns:p14="http://schemas.microsoft.com/office/powerpoint/2010/main" val="2031348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AE16-8148-488F-A616-A7A63E8E3B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F31E83-018A-4176-B8FA-E38A27214EFC}"/>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CAAE820E-0ACB-41F4-9438-151F3A74FC3B}"/>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14989977-31E0-444C-8C8A-7D11C8D5F6D7}"/>
              </a:ext>
            </a:extLst>
          </p:cNvPr>
          <p:cNvSpPr>
            <a:spLocks noGrp="1"/>
          </p:cNvSpPr>
          <p:nvPr>
            <p:ph type="sldNum" sz="quarter" idx="12"/>
          </p:nvPr>
        </p:nvSpPr>
        <p:spPr/>
        <p:txBody>
          <a:bodyPr/>
          <a:lstStyle/>
          <a:p>
            <a:pPr>
              <a:defRPr/>
            </a:pPr>
            <a:fld id="{8F502C29-6255-4BF1-8853-6D87703BED30}" type="slidenum">
              <a:rPr lang="en-US" smtClean="0"/>
              <a:pPr>
                <a:defRPr/>
              </a:pPr>
              <a:t>‹#›</a:t>
            </a:fld>
            <a:endParaRPr lang="en-US"/>
          </a:p>
        </p:txBody>
      </p:sp>
      <p:sp>
        <p:nvSpPr>
          <p:cNvPr id="7" name="Content Placeholder 6">
            <a:extLst>
              <a:ext uri="{FF2B5EF4-FFF2-40B4-BE49-F238E27FC236}">
                <a16:creationId xmlns:a16="http://schemas.microsoft.com/office/drawing/2014/main" id="{3DE85C63-5A7F-40DA-A669-474DC9BD6241}"/>
              </a:ext>
            </a:extLst>
          </p:cNvPr>
          <p:cNvSpPr>
            <a:spLocks noGrp="1"/>
          </p:cNvSpPr>
          <p:nvPr>
            <p:ph sz="quarter" idx="13"/>
          </p:nvPr>
        </p:nvSpPr>
        <p:spPr>
          <a:xfrm>
            <a:off x="457200" y="1600200"/>
            <a:ext cx="4038601"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2DC03EE3-125D-4293-9980-FEBB1B729E93}"/>
              </a:ext>
            </a:extLst>
          </p:cNvPr>
          <p:cNvSpPr>
            <a:spLocks noGrp="1"/>
          </p:cNvSpPr>
          <p:nvPr>
            <p:ph sz="quarter" idx="14"/>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313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4ED6-EDEC-4A91-8E7E-FCA2186923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9ACF35-B23E-4FAE-9059-1E6F343C6DCA}"/>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956D1584-0B1F-4047-8829-4F31D6C97333}"/>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C0C3173-0FB2-47E1-BDAB-214B4D5A1840}"/>
              </a:ext>
            </a:extLst>
          </p:cNvPr>
          <p:cNvSpPr>
            <a:spLocks noGrp="1"/>
          </p:cNvSpPr>
          <p:nvPr>
            <p:ph type="sldNum" sz="quarter" idx="12"/>
          </p:nvPr>
        </p:nvSpPr>
        <p:spPr/>
        <p:txBody>
          <a:bodyPr/>
          <a:lstStyle/>
          <a:p>
            <a:pPr>
              <a:defRPr/>
            </a:pPr>
            <a:fld id="{8F502C29-6255-4BF1-8853-6D87703BED30}" type="slidenum">
              <a:rPr lang="en-US" smtClean="0"/>
              <a:pPr>
                <a:defRPr/>
              </a:pPr>
              <a:t>‹#›</a:t>
            </a:fld>
            <a:endParaRPr lang="en-US"/>
          </a:p>
        </p:txBody>
      </p:sp>
      <p:sp>
        <p:nvSpPr>
          <p:cNvPr id="7" name="Content Placeholder 6">
            <a:extLst>
              <a:ext uri="{FF2B5EF4-FFF2-40B4-BE49-F238E27FC236}">
                <a16:creationId xmlns:a16="http://schemas.microsoft.com/office/drawing/2014/main" id="{6B3B6BFF-35A4-4108-9016-0FD09A1F571D}"/>
              </a:ext>
            </a:extLst>
          </p:cNvPr>
          <p:cNvSpPr>
            <a:spLocks noGrp="1"/>
          </p:cNvSpPr>
          <p:nvPr>
            <p:ph sz="quarter" idx="13"/>
          </p:nvPr>
        </p:nvSpPr>
        <p:spPr>
          <a:xfrm>
            <a:off x="457200" y="1676400"/>
            <a:ext cx="8229600" cy="187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3C9BB520-939F-43E0-91AE-3D957565E184}"/>
              </a:ext>
            </a:extLst>
          </p:cNvPr>
          <p:cNvSpPr>
            <a:spLocks noGrp="1"/>
          </p:cNvSpPr>
          <p:nvPr>
            <p:ph sz="quarter" idx="14"/>
          </p:nvPr>
        </p:nvSpPr>
        <p:spPr>
          <a:xfrm>
            <a:off x="457200" y="3810000"/>
            <a:ext cx="8229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950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7D84-D7EB-4786-BB9A-1A44C84EBE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8953C3-C4EE-448C-B3B8-45475EF1914B}"/>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3FD58A31-EE78-45CA-819A-44C6C2C844C1}"/>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25CA790-1B79-4D2F-942A-8128C78613BA}"/>
              </a:ext>
            </a:extLst>
          </p:cNvPr>
          <p:cNvSpPr>
            <a:spLocks noGrp="1"/>
          </p:cNvSpPr>
          <p:nvPr>
            <p:ph type="sldNum" sz="quarter" idx="12"/>
          </p:nvPr>
        </p:nvSpPr>
        <p:spPr/>
        <p:txBody>
          <a:bodyPr/>
          <a:lstStyle/>
          <a:p>
            <a:pPr>
              <a:defRPr/>
            </a:pPr>
            <a:fld id="{8F502C29-6255-4BF1-8853-6D87703BED30}" type="slidenum">
              <a:rPr lang="en-US" smtClean="0"/>
              <a:pPr>
                <a:defRPr/>
              </a:pPr>
              <a:t>‹#›</a:t>
            </a:fld>
            <a:endParaRPr lang="en-US"/>
          </a:p>
        </p:txBody>
      </p:sp>
    </p:spTree>
    <p:extLst>
      <p:ext uri="{BB962C8B-B14F-4D97-AF65-F5344CB8AC3E}">
        <p14:creationId xmlns:p14="http://schemas.microsoft.com/office/powerpoint/2010/main" val="1367482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3D7E75-82E5-4227-A723-7DC309C4A2C1}" type="slidenum">
              <a:rPr lang="en-US"/>
              <a:pPr>
                <a:defRPr/>
              </a:pPr>
              <a:t>‹#›</a:t>
            </a:fld>
            <a:endParaRPr lang="en-US"/>
          </a:p>
        </p:txBody>
      </p:sp>
      <p:pic>
        <p:nvPicPr>
          <p:cNvPr id="8" name="Picture Placeholder 1"/>
          <p:cNvPicPr>
            <a:picLocks noChangeAspect="1"/>
          </p:cNvPicPr>
          <p:nvPr userDrawn="1"/>
        </p:nvPicPr>
        <p:blipFill>
          <a:blip r:embed="rId2">
            <a:extLst>
              <a:ext uri="{28A0092B-C50C-407E-A947-70E740481C1C}">
                <a14:useLocalDpi xmlns:a14="http://schemas.microsoft.com/office/drawing/2010/main" val="0"/>
              </a:ext>
            </a:extLst>
          </a:blip>
          <a:srcRect l="-5875" t="-1201" r="-455" b="-697"/>
          <a:stretch>
            <a:fillRect/>
          </a:stretch>
        </p:blipFill>
        <p:spPr bwMode="auto">
          <a:xfrm>
            <a:off x="3159125" y="762000"/>
            <a:ext cx="28257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3789362" y="3593861"/>
            <a:ext cx="1565275" cy="400110"/>
          </a:xfrm>
          <a:prstGeom prst="rect">
            <a:avLst/>
          </a:prstGeom>
          <a:noFill/>
        </p:spPr>
        <p:txBody>
          <a:bodyPr wrap="square" rtlCol="0">
            <a:spAutoFit/>
          </a:bodyPr>
          <a:lstStyle/>
          <a:p>
            <a:pPr algn="ctr"/>
            <a:r>
              <a:rPr lang="en-US" sz="2000" dirty="0">
                <a:solidFill>
                  <a:srgbClr val="254061"/>
                </a:solidFill>
                <a:latin typeface="Arial" panose="020B0604020202020204" pitchFamily="34" charset="0"/>
                <a:cs typeface="Arial" panose="020B0604020202020204" pitchFamily="34" charset="0"/>
              </a:rPr>
              <a:t>Contact:</a:t>
            </a:r>
          </a:p>
        </p:txBody>
      </p:sp>
      <p:sp>
        <p:nvSpPr>
          <p:cNvPr id="10" name="Rectangle 9"/>
          <p:cNvSpPr/>
          <p:nvPr userDrawn="1"/>
        </p:nvSpPr>
        <p:spPr>
          <a:xfrm>
            <a:off x="3374684" y="5494099"/>
            <a:ext cx="2394630" cy="369332"/>
          </a:xfrm>
          <a:prstGeom prst="rect">
            <a:avLst/>
          </a:prstGeom>
        </p:spPr>
        <p:txBody>
          <a:bodyPr wrap="none">
            <a:spAutoFit/>
          </a:bodyPr>
          <a:lstStyle/>
          <a:p>
            <a:pPr lvl="0"/>
            <a:r>
              <a:rPr kumimoji="0" lang="en-US" sz="1800" b="1" i="1" u="none" strike="noStrike" kern="1200" cap="none" spc="0" normalizeH="0" baseline="0" noProof="0" dirty="0">
                <a:ln>
                  <a:noFill/>
                </a:ln>
                <a:solidFill>
                  <a:srgbClr val="4F81BD">
                    <a:lumMod val="50000"/>
                  </a:srgbClr>
                </a:solidFill>
                <a:effectLst/>
                <a:uLnTx/>
                <a:uFillTx/>
                <a:latin typeface="Arial" pitchFamily="34" charset="0"/>
                <a:ea typeface="+mn-ea"/>
                <a:cs typeface="Arial" pitchFamily="34" charset="0"/>
              </a:rPr>
              <a:t>www.maine.gov/dep</a:t>
            </a:r>
            <a:endParaRPr lang="en-US" dirty="0"/>
          </a:p>
        </p:txBody>
      </p:sp>
      <p:sp>
        <p:nvSpPr>
          <p:cNvPr id="11" name="Text Placeholder 10"/>
          <p:cNvSpPr>
            <a:spLocks noGrp="1"/>
          </p:cNvSpPr>
          <p:nvPr>
            <p:ph type="body" sz="quarter" idx="13"/>
          </p:nvPr>
        </p:nvSpPr>
        <p:spPr>
          <a:xfrm>
            <a:off x="2432137" y="4172535"/>
            <a:ext cx="4267200" cy="1143000"/>
          </a:xfrm>
        </p:spPr>
        <p:txBody>
          <a:bodyPr/>
          <a:lstStyle>
            <a:lvl5pPr marL="0" indent="0" algn="ctr">
              <a:buFontTx/>
              <a:buNone/>
              <a:defRPr>
                <a:solidFill>
                  <a:srgbClr val="254061"/>
                </a:solidFill>
                <a:latin typeface="Arial" panose="020B0604020202020204" pitchFamily="34" charset="0"/>
                <a:cs typeface="Arial" panose="020B0604020202020204" pitchFamily="34" charset="0"/>
              </a:defRPr>
            </a:lvl5pPr>
          </a:lstStyle>
          <a:p>
            <a:pPr lvl="4"/>
            <a:endParaRPr lang="en-US" dirty="0"/>
          </a:p>
        </p:txBody>
      </p:sp>
    </p:spTree>
    <p:extLst>
      <p:ext uri="{BB962C8B-B14F-4D97-AF65-F5344CB8AC3E}">
        <p14:creationId xmlns:p14="http://schemas.microsoft.com/office/powerpoint/2010/main" val="123227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82015C-EDA5-4D76-92A7-B3111ECA3058}" type="datetimeFigureOut">
              <a:rPr lang="en-US"/>
              <a:pPr>
                <a:defRPr/>
              </a:pPr>
              <a:t>9/22/2024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589542-A5C1-404E-80A0-901FB21C522C}" type="slidenum">
              <a:rPr lang="en-US"/>
              <a:pPr>
                <a:defRPr/>
              </a:pPr>
              <a:t>‹#›</a:t>
            </a:fld>
            <a:endParaRPr lang="en-US" dirty="0"/>
          </a:p>
        </p:txBody>
      </p:sp>
    </p:spTree>
    <p:extLst>
      <p:ext uri="{BB962C8B-B14F-4D97-AF65-F5344CB8AC3E}">
        <p14:creationId xmlns:p14="http://schemas.microsoft.com/office/powerpoint/2010/main" val="203460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BF817B4-D222-45AF-9E87-C4C9857814E7}" type="datetimeFigureOut">
              <a:rPr lang="en-US"/>
              <a:pPr>
                <a:defRPr/>
              </a:pPr>
              <a:t>9/22/2024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2533383-779A-4F13-A419-8C2457596BA2}" type="slidenum">
              <a:rPr lang="en-US"/>
              <a:pPr>
                <a:defRPr/>
              </a:pPr>
              <a:t>‹#›</a:t>
            </a:fld>
            <a:endParaRPr lang="en-US" dirty="0"/>
          </a:p>
        </p:txBody>
      </p:sp>
    </p:spTree>
    <p:extLst>
      <p:ext uri="{BB962C8B-B14F-4D97-AF65-F5344CB8AC3E}">
        <p14:creationId xmlns:p14="http://schemas.microsoft.com/office/powerpoint/2010/main" val="342369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42A053-4D47-48B9-AD6A-8487FE732C28}" type="datetimeFigureOut">
              <a:rPr lang="en-US"/>
              <a:pPr>
                <a:defRPr/>
              </a:pPr>
              <a:t>9/22/2024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CDAEBA9-48DC-4869-81B7-98E4EF9D1C48}" type="slidenum">
              <a:rPr lang="en-US"/>
              <a:pPr>
                <a:defRPr/>
              </a:pPr>
              <a:t>‹#›</a:t>
            </a:fld>
            <a:endParaRPr lang="en-US" dirty="0"/>
          </a:p>
        </p:txBody>
      </p:sp>
    </p:spTree>
    <p:extLst>
      <p:ext uri="{BB962C8B-B14F-4D97-AF65-F5344CB8AC3E}">
        <p14:creationId xmlns:p14="http://schemas.microsoft.com/office/powerpoint/2010/main" val="352186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803B9DB-4176-4DEE-9E13-6E0AE1EF83BA}" type="datetimeFigureOut">
              <a:rPr lang="en-US"/>
              <a:pPr>
                <a:defRPr/>
              </a:pPr>
              <a:t>9/22/2024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7FCC13F-4C3A-44BF-A77F-0A62C2730FC8}" type="slidenum">
              <a:rPr lang="en-US"/>
              <a:pPr>
                <a:defRPr/>
              </a:pPr>
              <a:t>‹#›</a:t>
            </a:fld>
            <a:endParaRPr lang="en-US" dirty="0"/>
          </a:p>
        </p:txBody>
      </p:sp>
    </p:spTree>
    <p:extLst>
      <p:ext uri="{BB962C8B-B14F-4D97-AF65-F5344CB8AC3E}">
        <p14:creationId xmlns:p14="http://schemas.microsoft.com/office/powerpoint/2010/main" val="284160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35574BC-EB86-427E-88B3-80B918A68FED}" type="datetimeFigureOut">
              <a:rPr lang="en-US"/>
              <a:pPr>
                <a:defRPr/>
              </a:pPr>
              <a:t>9/22/2024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2DBBAD6-BCE0-4521-80FF-1BEBCF881750}" type="slidenum">
              <a:rPr lang="en-US"/>
              <a:pPr>
                <a:defRPr/>
              </a:pPr>
              <a:t>‹#›</a:t>
            </a:fld>
            <a:endParaRPr lang="en-US" dirty="0"/>
          </a:p>
        </p:txBody>
      </p:sp>
    </p:spTree>
    <p:extLst>
      <p:ext uri="{BB962C8B-B14F-4D97-AF65-F5344CB8AC3E}">
        <p14:creationId xmlns:p14="http://schemas.microsoft.com/office/powerpoint/2010/main" val="338826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C9DD93-923F-404D-A0DD-FA91D8361E28}" type="datetimeFigureOut">
              <a:rPr lang="en-US"/>
              <a:pPr>
                <a:defRPr/>
              </a:pPr>
              <a:t>9/22/2024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EF85D7D-B52E-49D9-B660-A6939712BB14}" type="slidenum">
              <a:rPr lang="en-US"/>
              <a:pPr>
                <a:defRPr/>
              </a:pPr>
              <a:t>‹#›</a:t>
            </a:fld>
            <a:endParaRPr lang="en-US" dirty="0"/>
          </a:p>
        </p:txBody>
      </p:sp>
    </p:spTree>
    <p:extLst>
      <p:ext uri="{BB962C8B-B14F-4D97-AF65-F5344CB8AC3E}">
        <p14:creationId xmlns:p14="http://schemas.microsoft.com/office/powerpoint/2010/main" val="79587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EF738B-A890-4F90-97D6-74F55B4A0306}" type="datetimeFigureOut">
              <a:rPr lang="en-US"/>
              <a:pPr>
                <a:defRPr/>
              </a:pPr>
              <a:t>9/22/2024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D8E24B1-23B8-466D-9472-291E7CDDD52F}" type="slidenum">
              <a:rPr lang="en-US"/>
              <a:pPr>
                <a:defRPr/>
              </a:pPr>
              <a:t>‹#›</a:t>
            </a:fld>
            <a:endParaRPr lang="en-US" dirty="0"/>
          </a:p>
        </p:txBody>
      </p:sp>
    </p:spTree>
    <p:extLst>
      <p:ext uri="{BB962C8B-B14F-4D97-AF65-F5344CB8AC3E}">
        <p14:creationId xmlns:p14="http://schemas.microsoft.com/office/powerpoint/2010/main" val="303307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4B55D4F-E752-4621-9F9C-9B4F4DC12F20}" type="datetimeFigureOut">
              <a:rPr lang="en-US"/>
              <a:pPr>
                <a:defRPr/>
              </a:pPr>
              <a:t>9/22/2024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0D6FCBD-DA41-4760-8658-1E1525C74A57}" type="slidenum">
              <a:rPr lang="en-US"/>
              <a:pPr>
                <a:defRPr/>
              </a:pPr>
              <a:t>‹#›</a:t>
            </a:fld>
            <a:endParaRPr lang="en-US" dirty="0"/>
          </a:p>
        </p:txBody>
      </p:sp>
    </p:spTree>
    <p:extLst>
      <p:ext uri="{BB962C8B-B14F-4D97-AF65-F5344CB8AC3E}">
        <p14:creationId xmlns:p14="http://schemas.microsoft.com/office/powerpoint/2010/main" val="180171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6299168-1ED9-4DD9-875E-CB6E47040A00}" type="datetimeFigureOut">
              <a:rPr lang="en-US"/>
              <a:pPr>
                <a:defRPr/>
              </a:pPr>
              <a:t>9/22/2024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D6D408D-4021-41B2-88B0-A3577551E58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502C29-6255-4BF1-8853-6D87703BED30}" type="slidenum">
              <a:rPr lang="en-US"/>
              <a:pPr>
                <a:defRPr/>
              </a:pPr>
              <a:t>‹#›</a:t>
            </a:fld>
            <a:endParaRPr lang="en-US"/>
          </a:p>
        </p:txBody>
      </p:sp>
      <p:pic>
        <p:nvPicPr>
          <p:cNvPr id="1028" name="Picture 4"/>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096000"/>
            <a:ext cx="971708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795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rtl="0" eaLnBrk="0" fontAlgn="base" hangingPunct="0">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hyperlink" Target="mailto:Robert.l.green@maine.gov"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5.gif"/><Relationship Id="rId4" Type="http://schemas.openxmlformats.org/officeDocument/2006/relationships/hyperlink" Target="mailto:Laura.Paye@maine.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1101" y="1600200"/>
            <a:ext cx="4648199" cy="1628775"/>
          </a:xfrm>
        </p:spPr>
        <p:txBody>
          <a:bodyPr rtlCol="0">
            <a:normAutofit fontScale="90000"/>
          </a:bodyPr>
          <a:lstStyle/>
          <a:p>
            <a:pPr algn="r" eaLnBrk="1" fontAlgn="auto" hangingPunct="1">
              <a:spcAft>
                <a:spcPts val="0"/>
              </a:spcAft>
              <a:defRPr/>
            </a:pPr>
            <a:r>
              <a:rPr lang="en-US" dirty="0"/>
              <a:t>Permitting under laws administered by the DEP’s Land Bureau</a:t>
            </a:r>
            <a:endParaRPr lang="en-US" dirty="0">
              <a:effectLst>
                <a:outerShdw blurRad="38100" dist="38100" dir="2700000" algn="tl">
                  <a:srgbClr val="000000">
                    <a:alpha val="43137"/>
                  </a:srgbClr>
                </a:outerShdw>
              </a:effectLst>
              <a:latin typeface="Arial" pitchFamily="34" charset="0"/>
              <a:cs typeface="Arial" pitchFamily="34" charset="0"/>
            </a:endParaRPr>
          </a:p>
        </p:txBody>
      </p:sp>
      <p:sp>
        <p:nvSpPr>
          <p:cNvPr id="3" name="Subtitle 2"/>
          <p:cNvSpPr>
            <a:spLocks noGrp="1"/>
          </p:cNvSpPr>
          <p:nvPr>
            <p:ph type="subTitle" idx="1"/>
          </p:nvPr>
        </p:nvSpPr>
        <p:spPr>
          <a:xfrm>
            <a:off x="2240902" y="4648200"/>
            <a:ext cx="6248398" cy="1752600"/>
          </a:xfrm>
        </p:spPr>
        <p:txBody>
          <a:bodyPr/>
          <a:lstStyle/>
          <a:p>
            <a:r>
              <a:rPr lang="en-US" dirty="0">
                <a:solidFill>
                  <a:schemeClr val="bg1">
                    <a:lumMod val="50000"/>
                  </a:schemeClr>
                </a:solidFill>
              </a:rPr>
              <a:t>Bob Green, Beth Callahan, and Laura Paye</a:t>
            </a:r>
          </a:p>
          <a:p>
            <a:r>
              <a:rPr lang="en-US" dirty="0">
                <a:solidFill>
                  <a:schemeClr val="bg1">
                    <a:lumMod val="50000"/>
                  </a:schemeClr>
                </a:solidFill>
              </a:rPr>
              <a:t>Bureau of Land Resources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62202"/>
            <a:ext cx="8229600" cy="985598"/>
          </a:xfrm>
        </p:spPr>
        <p:txBody>
          <a:bodyPr rtlCol="0">
            <a:normAutofit/>
          </a:bodyPr>
          <a:lstStyle/>
          <a:p>
            <a:pPr eaLnBrk="1" fontAlgn="auto" hangingPunct="1">
              <a:spcAft>
                <a:spcPts val="0"/>
              </a:spcAft>
              <a:defRPr/>
            </a:pPr>
            <a:r>
              <a:rPr lang="en-US" b="1" dirty="0">
                <a:solidFill>
                  <a:schemeClr val="tx2">
                    <a:lumMod val="75000"/>
                  </a:schemeClr>
                </a:solidFill>
                <a:cs typeface="Arial" pitchFamily="34" charset="0"/>
              </a:rPr>
              <a:t>Mining</a:t>
            </a:r>
          </a:p>
        </p:txBody>
      </p:sp>
      <p:sp>
        <p:nvSpPr>
          <p:cNvPr id="5" name="Content Placeholder 4"/>
          <p:cNvSpPr>
            <a:spLocks noGrp="1"/>
          </p:cNvSpPr>
          <p:nvPr>
            <p:ph sz="half" idx="1"/>
          </p:nvPr>
        </p:nvSpPr>
        <p:spPr>
          <a:xfrm>
            <a:off x="228600" y="1600200"/>
            <a:ext cx="8686800" cy="4670425"/>
          </a:xfrm>
        </p:spPr>
        <p:txBody>
          <a:bodyPr rtlCol="0">
            <a:normAutofit/>
          </a:bodyPr>
          <a:lstStyle/>
          <a:p>
            <a:pPr fontAlgn="auto">
              <a:spcAft>
                <a:spcPts val="0"/>
              </a:spcAft>
              <a:defRPr/>
            </a:pPr>
            <a:r>
              <a:rPr lang="en-US" dirty="0">
                <a:solidFill>
                  <a:schemeClr val="tx2">
                    <a:lumMod val="75000"/>
                  </a:schemeClr>
                </a:solidFill>
                <a:cs typeface="Arial" pitchFamily="34" charset="0"/>
              </a:rPr>
              <a:t>Performance standards for excavations (sand and gravel)</a:t>
            </a:r>
          </a:p>
          <a:p>
            <a:pPr fontAlgn="auto">
              <a:spcAft>
                <a:spcPts val="0"/>
              </a:spcAft>
              <a:defRPr/>
            </a:pPr>
            <a:r>
              <a:rPr lang="en-US" dirty="0">
                <a:solidFill>
                  <a:schemeClr val="tx2">
                    <a:lumMod val="75000"/>
                  </a:schemeClr>
                </a:solidFill>
                <a:cs typeface="Arial" pitchFamily="34" charset="0"/>
              </a:rPr>
              <a:t>Performance standards for quarries (rocks)</a:t>
            </a:r>
          </a:p>
          <a:p>
            <a:pPr fontAlgn="auto">
              <a:spcAft>
                <a:spcPts val="0"/>
              </a:spcAft>
              <a:defRPr/>
            </a:pPr>
            <a:r>
              <a:rPr lang="en-US" dirty="0">
                <a:solidFill>
                  <a:schemeClr val="tx2">
                    <a:lumMod val="75000"/>
                  </a:schemeClr>
                </a:solidFill>
                <a:cs typeface="Arial" pitchFamily="34" charset="0"/>
              </a:rPr>
              <a:t>Metallic Mineral Mining Act (new exclusion rule)</a:t>
            </a:r>
          </a:p>
          <a:p>
            <a:pPr fontAlgn="auto">
              <a:spcAft>
                <a:spcPts val="0"/>
              </a:spcAft>
              <a:defRPr/>
            </a:pPr>
            <a:endParaRPr lang="en-US" dirty="0">
              <a:solidFill>
                <a:schemeClr val="tx2">
                  <a:lumMod val="75000"/>
                </a:schemeClr>
              </a:solidFill>
              <a:cs typeface="Arial" pitchFamily="34" charset="0"/>
            </a:endParaRPr>
          </a:p>
          <a:p>
            <a:pPr marL="0" indent="0" eaLnBrk="1" fontAlgn="auto" hangingPunct="1">
              <a:spcAft>
                <a:spcPts val="0"/>
              </a:spcAft>
              <a:buNone/>
              <a:defRPr/>
            </a:pPr>
            <a:endParaRPr lang="en-US" dirty="0">
              <a:solidFill>
                <a:schemeClr val="tx2">
                  <a:lumMod val="75000"/>
                </a:schemeClr>
              </a:solidFill>
              <a:cs typeface="Arial" pitchFamily="34" charset="0"/>
            </a:endParaRPr>
          </a:p>
          <a:p>
            <a:pPr marL="0" indent="0" eaLnBrk="1" fontAlgn="auto" hangingPunct="1">
              <a:spcAft>
                <a:spcPts val="0"/>
              </a:spcAft>
              <a:buNone/>
              <a:defRPr/>
            </a:pPr>
            <a:endParaRPr lang="en-US" dirty="0">
              <a:solidFill>
                <a:schemeClr val="tx2">
                  <a:lumMod val="75000"/>
                </a:schemeClr>
              </a:solidFill>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tent Placeholder 6">
            <a:extLst>
              <a:ext uri="{FF2B5EF4-FFF2-40B4-BE49-F238E27FC236}">
                <a16:creationId xmlns:a16="http://schemas.microsoft.com/office/drawing/2014/main" id="{D6F1A2EF-A385-35BB-853D-3727F727CB24}"/>
              </a:ext>
            </a:extLst>
          </p:cNvPr>
          <p:cNvSpPr>
            <a:spLocks noGrp="1"/>
          </p:cNvSpPr>
          <p:nvPr>
            <p:ph sz="half" idx="2"/>
          </p:nvPr>
        </p:nvSpPr>
        <p:spPr/>
        <p:txBody>
          <a:bodyPr/>
          <a:lstStyle/>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72973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62202"/>
            <a:ext cx="8229600" cy="985598"/>
          </a:xfrm>
        </p:spPr>
        <p:txBody>
          <a:bodyPr rtlCol="0">
            <a:normAutofit/>
          </a:bodyPr>
          <a:lstStyle/>
          <a:p>
            <a:pPr eaLnBrk="1" fontAlgn="auto" hangingPunct="1">
              <a:spcAft>
                <a:spcPts val="0"/>
              </a:spcAft>
              <a:defRPr/>
            </a:pPr>
            <a:r>
              <a:rPr lang="en-US" b="1" dirty="0">
                <a:solidFill>
                  <a:schemeClr val="tx2">
                    <a:lumMod val="75000"/>
                  </a:schemeClr>
                </a:solidFill>
                <a:cs typeface="Arial" pitchFamily="34" charset="0"/>
              </a:rPr>
              <a:t>Hydropower &amp; Dams</a:t>
            </a:r>
          </a:p>
        </p:txBody>
      </p:sp>
      <p:sp>
        <p:nvSpPr>
          <p:cNvPr id="5" name="Content Placeholder 4"/>
          <p:cNvSpPr>
            <a:spLocks noGrp="1"/>
          </p:cNvSpPr>
          <p:nvPr>
            <p:ph sz="half" idx="1"/>
          </p:nvPr>
        </p:nvSpPr>
        <p:spPr>
          <a:xfrm>
            <a:off x="228600" y="1600200"/>
            <a:ext cx="8686800" cy="4670425"/>
          </a:xfrm>
        </p:spPr>
        <p:txBody>
          <a:bodyPr rtlCol="0">
            <a:normAutofit/>
          </a:bodyPr>
          <a:lstStyle/>
          <a:p>
            <a:pPr fontAlgn="auto">
              <a:spcAft>
                <a:spcPts val="0"/>
              </a:spcAft>
              <a:defRPr/>
            </a:pPr>
            <a:r>
              <a:rPr lang="en-US" dirty="0">
                <a:solidFill>
                  <a:schemeClr val="tx2">
                    <a:lumMod val="75000"/>
                  </a:schemeClr>
                </a:solidFill>
                <a:cs typeface="Arial" pitchFamily="34" charset="0"/>
              </a:rPr>
              <a:t>401 Water Quality Certification</a:t>
            </a:r>
          </a:p>
          <a:p>
            <a:pPr fontAlgn="auto">
              <a:spcAft>
                <a:spcPts val="0"/>
              </a:spcAft>
              <a:defRPr/>
            </a:pPr>
            <a:r>
              <a:rPr lang="en-US" dirty="0">
                <a:solidFill>
                  <a:schemeClr val="tx2">
                    <a:lumMod val="75000"/>
                  </a:schemeClr>
                </a:solidFill>
                <a:cs typeface="Arial" pitchFamily="34" charset="0"/>
              </a:rPr>
              <a:t>Maine Waterway Development and Conservation Act</a:t>
            </a:r>
          </a:p>
          <a:p>
            <a:pPr fontAlgn="auto">
              <a:spcAft>
                <a:spcPts val="0"/>
              </a:spcAft>
              <a:defRPr/>
            </a:pPr>
            <a:r>
              <a:rPr lang="en-US" dirty="0">
                <a:solidFill>
                  <a:schemeClr val="tx2">
                    <a:lumMod val="75000"/>
                  </a:schemeClr>
                </a:solidFill>
                <a:cs typeface="Arial" pitchFamily="34" charset="0"/>
              </a:rPr>
              <a:t>Maine Water Level Laws</a:t>
            </a:r>
          </a:p>
          <a:p>
            <a:pPr fontAlgn="auto">
              <a:spcAft>
                <a:spcPts val="0"/>
              </a:spcAft>
              <a:defRPr/>
            </a:pPr>
            <a:r>
              <a:rPr lang="en-US" dirty="0">
                <a:solidFill>
                  <a:schemeClr val="tx2">
                    <a:lumMod val="75000"/>
                  </a:schemeClr>
                </a:solidFill>
                <a:cs typeface="Arial" pitchFamily="34" charset="0"/>
              </a:rPr>
              <a:t>Release from Dam Ownership and Water Level Maintenance</a:t>
            </a:r>
          </a:p>
          <a:p>
            <a:pPr marL="0" indent="0" eaLnBrk="1" fontAlgn="auto" hangingPunct="1">
              <a:spcAft>
                <a:spcPts val="0"/>
              </a:spcAft>
              <a:buNone/>
              <a:defRPr/>
            </a:pPr>
            <a:endParaRPr lang="en-US" dirty="0">
              <a:solidFill>
                <a:schemeClr val="tx2">
                  <a:lumMod val="75000"/>
                </a:schemeClr>
              </a:solidFill>
              <a:cs typeface="Arial" pitchFamily="34" charset="0"/>
            </a:endParaRPr>
          </a:p>
          <a:p>
            <a:pPr marL="0" indent="0" eaLnBrk="1" fontAlgn="auto" hangingPunct="1">
              <a:spcAft>
                <a:spcPts val="0"/>
              </a:spcAft>
              <a:buNone/>
              <a:defRPr/>
            </a:pPr>
            <a:endParaRPr lang="en-US" dirty="0">
              <a:solidFill>
                <a:schemeClr val="tx2">
                  <a:lumMod val="75000"/>
                </a:schemeClr>
              </a:solidFill>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tent Placeholder 6">
            <a:extLst>
              <a:ext uri="{FF2B5EF4-FFF2-40B4-BE49-F238E27FC236}">
                <a16:creationId xmlns:a16="http://schemas.microsoft.com/office/drawing/2014/main" id="{D6F1A2EF-A385-35BB-853D-3727F727CB24}"/>
              </a:ext>
            </a:extLst>
          </p:cNvPr>
          <p:cNvSpPr>
            <a:spLocks noGrp="1"/>
          </p:cNvSpPr>
          <p:nvPr>
            <p:ph sz="half" idx="2"/>
          </p:nvPr>
        </p:nvSpPr>
        <p:spPr/>
        <p:txBody>
          <a:bodyPr/>
          <a:lstStyle/>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534524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600200"/>
            <a:ext cx="8686800" cy="4670425"/>
          </a:xfrm>
        </p:spPr>
        <p:txBody>
          <a:bodyPr rtlCol="0">
            <a:normAutofit/>
          </a:bodyPr>
          <a:lstStyle/>
          <a:p>
            <a:pPr marL="0" indent="0" eaLnBrk="1" fontAlgn="auto" hangingPunct="1">
              <a:spcAft>
                <a:spcPts val="0"/>
              </a:spcAft>
              <a:buNone/>
              <a:defRPr/>
            </a:pPr>
            <a:endParaRPr lang="en-US" dirty="0">
              <a:solidFill>
                <a:schemeClr val="tx2">
                  <a:lumMod val="75000"/>
                </a:schemeClr>
              </a:solidFill>
              <a:cs typeface="Arial" pitchFamily="34" charset="0"/>
            </a:endParaRPr>
          </a:p>
          <a:p>
            <a:pPr marL="0" indent="0" eaLnBrk="1" fontAlgn="auto" hangingPunct="1">
              <a:spcAft>
                <a:spcPts val="0"/>
              </a:spcAft>
              <a:buNone/>
              <a:defRPr/>
            </a:pPr>
            <a:endParaRPr lang="en-US" dirty="0">
              <a:solidFill>
                <a:schemeClr val="tx2">
                  <a:lumMod val="75000"/>
                </a:schemeClr>
              </a:solidFill>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tent Placeholder 6">
            <a:extLst>
              <a:ext uri="{FF2B5EF4-FFF2-40B4-BE49-F238E27FC236}">
                <a16:creationId xmlns:a16="http://schemas.microsoft.com/office/drawing/2014/main" id="{D6F1A2EF-A385-35BB-853D-3727F727CB24}"/>
              </a:ext>
            </a:extLst>
          </p:cNvPr>
          <p:cNvSpPr>
            <a:spLocks noGrp="1"/>
          </p:cNvSpPr>
          <p:nvPr>
            <p:ph sz="half" idx="2"/>
          </p:nvPr>
        </p:nvSpPr>
        <p:spPr/>
        <p:txBody>
          <a:bodyPr/>
          <a:lstStyle/>
          <a:p>
            <a:pPr marL="0" indent="0">
              <a:buNone/>
            </a:pPr>
            <a:r>
              <a:rPr lang="en-US" dirty="0"/>
              <a:t> </a:t>
            </a:r>
          </a:p>
          <a:p>
            <a:pPr marL="0" indent="0">
              <a:buNone/>
            </a:pPr>
            <a:endParaRPr lang="en-US" dirty="0"/>
          </a:p>
        </p:txBody>
      </p:sp>
      <p:sp>
        <p:nvSpPr>
          <p:cNvPr id="6" name="Title 1">
            <a:extLst>
              <a:ext uri="{FF2B5EF4-FFF2-40B4-BE49-F238E27FC236}">
                <a16:creationId xmlns:a16="http://schemas.microsoft.com/office/drawing/2014/main" id="{9DB297A5-643C-F433-C895-DAC750C9F80E}"/>
              </a:ext>
            </a:extLst>
          </p:cNvPr>
          <p:cNvSpPr txBox="1">
            <a:spLocks/>
          </p:cNvSpPr>
          <p:nvPr/>
        </p:nvSpPr>
        <p:spPr bwMode="auto">
          <a:xfrm>
            <a:off x="574256" y="644782"/>
            <a:ext cx="4038600" cy="121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lnSpcReduction="1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4000" b="1" dirty="0">
                <a:solidFill>
                  <a:schemeClr val="tx2">
                    <a:lumMod val="75000"/>
                  </a:schemeClr>
                </a:solidFill>
              </a:rPr>
              <a:t>Hydropower in Maine</a:t>
            </a:r>
          </a:p>
        </p:txBody>
      </p:sp>
      <p:sp>
        <p:nvSpPr>
          <p:cNvPr id="9" name="Content Placeholder 2">
            <a:extLst>
              <a:ext uri="{FF2B5EF4-FFF2-40B4-BE49-F238E27FC236}">
                <a16:creationId xmlns:a16="http://schemas.microsoft.com/office/drawing/2014/main" id="{91C746A2-1775-BA28-D4BC-1D79F6318210}"/>
              </a:ext>
            </a:extLst>
          </p:cNvPr>
          <p:cNvSpPr txBox="1">
            <a:spLocks/>
          </p:cNvSpPr>
          <p:nvPr/>
        </p:nvSpPr>
        <p:spPr bwMode="auto">
          <a:xfrm>
            <a:off x="307654" y="2422188"/>
            <a:ext cx="4224320" cy="352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solidFill>
                  <a:schemeClr val="tx2">
                    <a:lumMod val="75000"/>
                  </a:schemeClr>
                </a:solidFill>
              </a:rPr>
              <a:t>There are 70 FERC regulated hydropower dams in Maine with a total authorized capacity of ~722 MW</a:t>
            </a:r>
          </a:p>
          <a:p>
            <a:endParaRPr lang="en-US" sz="2000" dirty="0"/>
          </a:p>
        </p:txBody>
      </p:sp>
      <p:pic>
        <p:nvPicPr>
          <p:cNvPr id="10" name="Picture 9">
            <a:extLst>
              <a:ext uri="{FF2B5EF4-FFF2-40B4-BE49-F238E27FC236}">
                <a16:creationId xmlns:a16="http://schemas.microsoft.com/office/drawing/2014/main" id="{413183A7-72CF-3A1D-FC41-527CD45EFE95}"/>
              </a:ext>
            </a:extLst>
          </p:cNvPr>
          <p:cNvPicPr>
            <a:picLocks noChangeAspect="1"/>
          </p:cNvPicPr>
          <p:nvPr/>
        </p:nvPicPr>
        <p:blipFill>
          <a:blip r:embed="rId4"/>
          <a:stretch>
            <a:fillRect/>
          </a:stretch>
        </p:blipFill>
        <p:spPr>
          <a:xfrm>
            <a:off x="4845308" y="609785"/>
            <a:ext cx="4222490" cy="5466007"/>
          </a:xfrm>
          <a:prstGeom prst="rect">
            <a:avLst/>
          </a:prstGeom>
        </p:spPr>
      </p:pic>
    </p:spTree>
    <p:extLst>
      <p:ext uri="{BB962C8B-B14F-4D97-AF65-F5344CB8AC3E}">
        <p14:creationId xmlns:p14="http://schemas.microsoft.com/office/powerpoint/2010/main" val="326725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tent Placeholder 6">
            <a:extLst>
              <a:ext uri="{FF2B5EF4-FFF2-40B4-BE49-F238E27FC236}">
                <a16:creationId xmlns:a16="http://schemas.microsoft.com/office/drawing/2014/main" id="{D6F1A2EF-A385-35BB-853D-3727F727CB24}"/>
              </a:ext>
            </a:extLst>
          </p:cNvPr>
          <p:cNvSpPr>
            <a:spLocks noGrp="1"/>
          </p:cNvSpPr>
          <p:nvPr>
            <p:ph sz="half" idx="2"/>
          </p:nvPr>
        </p:nvSpPr>
        <p:spPr/>
        <p:txBody>
          <a:bodyPr/>
          <a:lstStyle/>
          <a:p>
            <a:pPr marL="0" indent="0">
              <a:buNone/>
            </a:pPr>
            <a:r>
              <a:rPr lang="en-US" dirty="0"/>
              <a:t> </a:t>
            </a:r>
          </a:p>
          <a:p>
            <a:pPr marL="0" indent="0">
              <a:buNone/>
            </a:pPr>
            <a:endParaRPr lang="en-US" dirty="0"/>
          </a:p>
        </p:txBody>
      </p:sp>
      <p:sp>
        <p:nvSpPr>
          <p:cNvPr id="2" name="Title 1">
            <a:extLst>
              <a:ext uri="{FF2B5EF4-FFF2-40B4-BE49-F238E27FC236}">
                <a16:creationId xmlns:a16="http://schemas.microsoft.com/office/drawing/2014/main" id="{4AF82880-47E3-0F14-C523-C5FEB43891EA}"/>
              </a:ext>
            </a:extLst>
          </p:cNvPr>
          <p:cNvSpPr txBox="1">
            <a:spLocks/>
          </p:cNvSpPr>
          <p:nvPr/>
        </p:nvSpPr>
        <p:spPr bwMode="auto">
          <a:xfrm>
            <a:off x="35858" y="522045"/>
            <a:ext cx="8879541" cy="79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  </a:t>
            </a:r>
            <a:r>
              <a:rPr lang="en-US" b="1" dirty="0">
                <a:solidFill>
                  <a:schemeClr val="tx2">
                    <a:lumMod val="75000"/>
                  </a:schemeClr>
                </a:solidFill>
              </a:rPr>
              <a:t>Federal          vs.     State Process</a:t>
            </a:r>
          </a:p>
        </p:txBody>
      </p:sp>
      <p:sp>
        <p:nvSpPr>
          <p:cNvPr id="6" name="Content Placeholder 2">
            <a:extLst>
              <a:ext uri="{FF2B5EF4-FFF2-40B4-BE49-F238E27FC236}">
                <a16:creationId xmlns:a16="http://schemas.microsoft.com/office/drawing/2014/main" id="{F667027A-EE22-D55A-AC6C-C6CFBE195145}"/>
              </a:ext>
            </a:extLst>
          </p:cNvPr>
          <p:cNvSpPr txBox="1">
            <a:spLocks/>
          </p:cNvSpPr>
          <p:nvPr/>
        </p:nvSpPr>
        <p:spPr bwMode="auto">
          <a:xfrm>
            <a:off x="228600" y="1738467"/>
            <a:ext cx="3810000" cy="425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700" dirty="0">
                <a:solidFill>
                  <a:schemeClr val="tx2">
                    <a:lumMod val="75000"/>
                  </a:schemeClr>
                </a:solidFill>
              </a:rPr>
              <a:t>30 to 50 year terms (default is 40 years)</a:t>
            </a:r>
          </a:p>
          <a:p>
            <a:r>
              <a:rPr lang="en-US" sz="1700" dirty="0">
                <a:solidFill>
                  <a:schemeClr val="tx2">
                    <a:lumMod val="75000"/>
                  </a:schemeClr>
                </a:solidFill>
              </a:rPr>
              <a:t>FERC is required to balance multiple uses</a:t>
            </a:r>
          </a:p>
          <a:p>
            <a:pPr lvl="1"/>
            <a:r>
              <a:rPr lang="en-US" sz="1700" dirty="0">
                <a:solidFill>
                  <a:schemeClr val="tx2">
                    <a:lumMod val="75000"/>
                  </a:schemeClr>
                </a:solidFill>
              </a:rPr>
              <a:t>energy generation/grid stability</a:t>
            </a:r>
          </a:p>
          <a:p>
            <a:pPr lvl="1"/>
            <a:r>
              <a:rPr lang="en-US" sz="1700" dirty="0">
                <a:solidFill>
                  <a:schemeClr val="tx2">
                    <a:lumMod val="75000"/>
                  </a:schemeClr>
                </a:solidFill>
              </a:rPr>
              <a:t>water quality</a:t>
            </a:r>
          </a:p>
          <a:p>
            <a:pPr lvl="1"/>
            <a:r>
              <a:rPr lang="en-US" sz="1700" dirty="0">
                <a:solidFill>
                  <a:schemeClr val="tx2">
                    <a:lumMod val="75000"/>
                  </a:schemeClr>
                </a:solidFill>
              </a:rPr>
              <a:t>fish and wildlife</a:t>
            </a:r>
          </a:p>
          <a:p>
            <a:pPr lvl="1"/>
            <a:r>
              <a:rPr lang="en-US" sz="1700" dirty="0">
                <a:solidFill>
                  <a:schemeClr val="tx2">
                    <a:lumMod val="75000"/>
                  </a:schemeClr>
                </a:solidFill>
              </a:rPr>
              <a:t>recreation</a:t>
            </a:r>
          </a:p>
          <a:p>
            <a:pPr lvl="1"/>
            <a:r>
              <a:rPr lang="en-US" sz="1700" dirty="0">
                <a:solidFill>
                  <a:schemeClr val="tx2">
                    <a:lumMod val="75000"/>
                  </a:schemeClr>
                </a:solidFill>
              </a:rPr>
              <a:t>irrigation (water quantity)</a:t>
            </a:r>
          </a:p>
          <a:p>
            <a:pPr lvl="1"/>
            <a:r>
              <a:rPr lang="en-US" sz="1700" dirty="0">
                <a:solidFill>
                  <a:schemeClr val="tx2">
                    <a:lumMod val="75000"/>
                  </a:schemeClr>
                </a:solidFill>
              </a:rPr>
              <a:t>historic preservation</a:t>
            </a:r>
          </a:p>
          <a:p>
            <a:pPr lvl="1"/>
            <a:r>
              <a:rPr lang="en-US" sz="1700" dirty="0">
                <a:solidFill>
                  <a:schemeClr val="tx2">
                    <a:lumMod val="75000"/>
                  </a:schemeClr>
                </a:solidFill>
              </a:rPr>
              <a:t>tribal/cultural</a:t>
            </a:r>
          </a:p>
          <a:p>
            <a:pPr lvl="1"/>
            <a:r>
              <a:rPr lang="en-US" sz="1700" dirty="0">
                <a:solidFill>
                  <a:schemeClr val="tx2">
                    <a:lumMod val="75000"/>
                  </a:schemeClr>
                </a:solidFill>
              </a:rPr>
              <a:t>environmental justice</a:t>
            </a:r>
          </a:p>
          <a:p>
            <a:r>
              <a:rPr lang="en-US" sz="1700" dirty="0">
                <a:solidFill>
                  <a:schemeClr val="tx2">
                    <a:lumMod val="75000"/>
                  </a:schemeClr>
                </a:solidFill>
              </a:rPr>
              <a:t>FERC must draft an EA or EIS as required by NEPA, and comply with many other laws (e.g. CWA, CZMA, ESA, NHPA, etc.)</a:t>
            </a:r>
          </a:p>
        </p:txBody>
      </p:sp>
      <p:sp>
        <p:nvSpPr>
          <p:cNvPr id="9" name="Content Placeholder 2">
            <a:extLst>
              <a:ext uri="{FF2B5EF4-FFF2-40B4-BE49-F238E27FC236}">
                <a16:creationId xmlns:a16="http://schemas.microsoft.com/office/drawing/2014/main" id="{4D5E6F76-6BED-F0BF-7564-21A818609C00}"/>
              </a:ext>
            </a:extLst>
          </p:cNvPr>
          <p:cNvSpPr txBox="1">
            <a:spLocks/>
          </p:cNvSpPr>
          <p:nvPr/>
        </p:nvSpPr>
        <p:spPr>
          <a:xfrm>
            <a:off x="4666129" y="1713107"/>
            <a:ext cx="4488180" cy="416410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solidFill>
                  <a:schemeClr val="tx2">
                    <a:lumMod val="75000"/>
                  </a:schemeClr>
                </a:solidFill>
              </a:rPr>
              <a:t>Study requests, comments on study results, comments on operations and environmental mitigation measures, etc. all before 401 Cert. application is received</a:t>
            </a:r>
          </a:p>
          <a:p>
            <a:r>
              <a:rPr lang="en-US" sz="1900" dirty="0">
                <a:solidFill>
                  <a:schemeClr val="tx2">
                    <a:lumMod val="75000"/>
                  </a:schemeClr>
                </a:solidFill>
              </a:rPr>
              <a:t>States issue Water Quality Certification (WQC) that can include conditions necessary to ensure attainment of water quality standards</a:t>
            </a:r>
          </a:p>
          <a:p>
            <a:pPr lvl="1"/>
            <a:r>
              <a:rPr lang="en-US" sz="1900" dirty="0">
                <a:solidFill>
                  <a:schemeClr val="tx2">
                    <a:lumMod val="75000"/>
                  </a:schemeClr>
                </a:solidFill>
              </a:rPr>
              <a:t>MUST ACT WITHIN ONE YEAR OF APPLICATION OR AUTHORITY IS WAIVED</a:t>
            </a:r>
          </a:p>
          <a:p>
            <a:r>
              <a:rPr lang="en-US" sz="1900" dirty="0">
                <a:solidFill>
                  <a:schemeClr val="tx2">
                    <a:lumMod val="75000"/>
                  </a:schemeClr>
                </a:solidFill>
              </a:rPr>
              <a:t>for Hydro licensing/relicensing:</a:t>
            </a:r>
          </a:p>
          <a:p>
            <a:pPr lvl="1"/>
            <a:r>
              <a:rPr lang="en-US" sz="1900" dirty="0">
                <a:solidFill>
                  <a:schemeClr val="tx2">
                    <a:lumMod val="75000"/>
                  </a:schemeClr>
                </a:solidFill>
              </a:rPr>
              <a:t>WQC conditions become part of FERC license</a:t>
            </a:r>
          </a:p>
          <a:p>
            <a:pPr lvl="1"/>
            <a:r>
              <a:rPr lang="en-US" sz="1900" dirty="0">
                <a:solidFill>
                  <a:schemeClr val="tx2">
                    <a:lumMod val="75000"/>
                  </a:schemeClr>
                </a:solidFill>
              </a:rPr>
              <a:t>FERC has enforcement authority</a:t>
            </a:r>
          </a:p>
          <a:p>
            <a:endParaRPr lang="en-US" sz="2000" dirty="0"/>
          </a:p>
        </p:txBody>
      </p:sp>
    </p:spTree>
    <p:extLst>
      <p:ext uri="{BB962C8B-B14F-4D97-AF65-F5344CB8AC3E}">
        <p14:creationId xmlns:p14="http://schemas.microsoft.com/office/powerpoint/2010/main" val="224367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tent Placeholder 6">
            <a:extLst>
              <a:ext uri="{FF2B5EF4-FFF2-40B4-BE49-F238E27FC236}">
                <a16:creationId xmlns:a16="http://schemas.microsoft.com/office/drawing/2014/main" id="{D6F1A2EF-A385-35BB-853D-3727F727CB24}"/>
              </a:ext>
            </a:extLst>
          </p:cNvPr>
          <p:cNvSpPr>
            <a:spLocks noGrp="1"/>
          </p:cNvSpPr>
          <p:nvPr>
            <p:ph sz="half" idx="2"/>
          </p:nvPr>
        </p:nvSpPr>
        <p:spPr/>
        <p:txBody>
          <a:bodyPr/>
          <a:lstStyle/>
          <a:p>
            <a:pPr marL="0" indent="0">
              <a:buNone/>
            </a:pPr>
            <a:r>
              <a:rPr lang="en-US" dirty="0"/>
              <a:t> </a:t>
            </a:r>
          </a:p>
          <a:p>
            <a:pPr marL="0" indent="0">
              <a:buNone/>
            </a:pPr>
            <a:endParaRPr lang="en-US" dirty="0"/>
          </a:p>
        </p:txBody>
      </p:sp>
      <p:sp>
        <p:nvSpPr>
          <p:cNvPr id="9" name="Title 1">
            <a:extLst>
              <a:ext uri="{FF2B5EF4-FFF2-40B4-BE49-F238E27FC236}">
                <a16:creationId xmlns:a16="http://schemas.microsoft.com/office/drawing/2014/main" id="{3C371BD6-955B-AC4B-BEED-51031F05999D}"/>
              </a:ext>
            </a:extLst>
          </p:cNvPr>
          <p:cNvSpPr txBox="1">
            <a:spLocks/>
          </p:cNvSpPr>
          <p:nvPr/>
        </p:nvSpPr>
        <p:spPr bwMode="auto">
          <a:xfrm>
            <a:off x="838200" y="365125"/>
            <a:ext cx="72390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solidFill>
                  <a:schemeClr val="tx2">
                    <a:lumMod val="75000"/>
                  </a:schemeClr>
                </a:solidFill>
              </a:rPr>
              <a:t>Elements of a WQC order</a:t>
            </a:r>
          </a:p>
        </p:txBody>
      </p:sp>
      <p:sp>
        <p:nvSpPr>
          <p:cNvPr id="10" name="Content Placeholder 2">
            <a:extLst>
              <a:ext uri="{FF2B5EF4-FFF2-40B4-BE49-F238E27FC236}">
                <a16:creationId xmlns:a16="http://schemas.microsoft.com/office/drawing/2014/main" id="{3BDB6E29-F723-3779-68BB-037FD15F3C13}"/>
              </a:ext>
            </a:extLst>
          </p:cNvPr>
          <p:cNvSpPr txBox="1">
            <a:spLocks/>
          </p:cNvSpPr>
          <p:nvPr/>
        </p:nvSpPr>
        <p:spPr bwMode="auto">
          <a:xfrm>
            <a:off x="592185" y="1674018"/>
            <a:ext cx="8458200" cy="409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solidFill>
                  <a:schemeClr val="tx2">
                    <a:lumMod val="75000"/>
                  </a:schemeClr>
                </a:solidFill>
              </a:rPr>
              <a:t>analysis of Project’s attainment (or nonattainment) of water quality standards</a:t>
            </a:r>
          </a:p>
          <a:p>
            <a:pPr lvl="1"/>
            <a:r>
              <a:rPr lang="en-US" dirty="0">
                <a:solidFill>
                  <a:schemeClr val="tx2">
                    <a:lumMod val="75000"/>
                  </a:schemeClr>
                </a:solidFill>
              </a:rPr>
              <a:t>provides summary of study results and presents Department findings for each standard and designated use</a:t>
            </a:r>
          </a:p>
          <a:p>
            <a:pPr lvl="1"/>
            <a:r>
              <a:rPr lang="en-US" dirty="0">
                <a:solidFill>
                  <a:schemeClr val="tx2">
                    <a:lumMod val="75000"/>
                  </a:schemeClr>
                </a:solidFill>
              </a:rPr>
              <a:t>balances multiple (sometimes competing) factors, such as:</a:t>
            </a:r>
            <a:endParaRPr lang="en-US" dirty="0">
              <a:solidFill>
                <a:schemeClr val="tx2">
                  <a:lumMod val="75000"/>
                </a:schemeClr>
              </a:solidFill>
              <a:cs typeface="Calibri"/>
            </a:endParaRPr>
          </a:p>
          <a:p>
            <a:pPr lvl="2"/>
            <a:r>
              <a:rPr lang="en-US" dirty="0">
                <a:solidFill>
                  <a:schemeClr val="tx2">
                    <a:lumMod val="75000"/>
                  </a:schemeClr>
                </a:solidFill>
              </a:rPr>
              <a:t>water quality per se (DO, bacteria, chemical pollution, etc.)</a:t>
            </a:r>
          </a:p>
          <a:p>
            <a:pPr lvl="2"/>
            <a:r>
              <a:rPr lang="en-US" dirty="0">
                <a:solidFill>
                  <a:schemeClr val="tx2">
                    <a:lumMod val="75000"/>
                  </a:schemeClr>
                </a:solidFill>
              </a:rPr>
              <a:t>power generation</a:t>
            </a:r>
          </a:p>
          <a:p>
            <a:pPr lvl="2"/>
            <a:r>
              <a:rPr lang="en-US" dirty="0">
                <a:solidFill>
                  <a:schemeClr val="tx2">
                    <a:lumMod val="75000"/>
                  </a:schemeClr>
                </a:solidFill>
              </a:rPr>
              <a:t>process water</a:t>
            </a:r>
          </a:p>
          <a:p>
            <a:pPr lvl="2"/>
            <a:r>
              <a:rPr lang="en-US" dirty="0">
                <a:solidFill>
                  <a:schemeClr val="tx2">
                    <a:lumMod val="75000"/>
                  </a:schemeClr>
                </a:solidFill>
              </a:rPr>
              <a:t>recreation </a:t>
            </a:r>
          </a:p>
          <a:p>
            <a:pPr lvl="2"/>
            <a:r>
              <a:rPr lang="en-US" dirty="0">
                <a:solidFill>
                  <a:schemeClr val="tx2">
                    <a:lumMod val="75000"/>
                  </a:schemeClr>
                </a:solidFill>
              </a:rPr>
              <a:t>habitat and aquatic life (includes fisheries resources)</a:t>
            </a:r>
          </a:p>
          <a:p>
            <a:r>
              <a:rPr lang="en-US" dirty="0">
                <a:solidFill>
                  <a:schemeClr val="tx2">
                    <a:lumMod val="75000"/>
                  </a:schemeClr>
                </a:solidFill>
              </a:rPr>
              <a:t>conditions necessary to attain standards</a:t>
            </a:r>
          </a:p>
        </p:txBody>
      </p:sp>
    </p:spTree>
    <p:extLst>
      <p:ext uri="{BB962C8B-B14F-4D97-AF65-F5344CB8AC3E}">
        <p14:creationId xmlns:p14="http://schemas.microsoft.com/office/powerpoint/2010/main" val="2184649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tent Placeholder 6">
            <a:extLst>
              <a:ext uri="{FF2B5EF4-FFF2-40B4-BE49-F238E27FC236}">
                <a16:creationId xmlns:a16="http://schemas.microsoft.com/office/drawing/2014/main" id="{D6F1A2EF-A385-35BB-853D-3727F727CB24}"/>
              </a:ext>
            </a:extLst>
          </p:cNvPr>
          <p:cNvSpPr>
            <a:spLocks noGrp="1"/>
          </p:cNvSpPr>
          <p:nvPr>
            <p:ph sz="half" idx="2"/>
          </p:nvPr>
        </p:nvSpPr>
        <p:spPr/>
        <p:txBody>
          <a:bodyPr/>
          <a:lstStyle/>
          <a:p>
            <a:pPr marL="0" indent="0">
              <a:buNone/>
            </a:pPr>
            <a:r>
              <a:rPr lang="en-US" dirty="0"/>
              <a:t> </a:t>
            </a:r>
          </a:p>
          <a:p>
            <a:pPr marL="0" indent="0">
              <a:buNone/>
            </a:pPr>
            <a:endParaRPr lang="en-US" dirty="0"/>
          </a:p>
        </p:txBody>
      </p:sp>
      <p:sp>
        <p:nvSpPr>
          <p:cNvPr id="3" name="Title 1">
            <a:extLst>
              <a:ext uri="{FF2B5EF4-FFF2-40B4-BE49-F238E27FC236}">
                <a16:creationId xmlns:a16="http://schemas.microsoft.com/office/drawing/2014/main" id="{0080D071-2135-CFDA-4D2A-6CD1A3F2604E}"/>
              </a:ext>
            </a:extLst>
          </p:cNvPr>
          <p:cNvSpPr txBox="1">
            <a:spLocks/>
          </p:cNvSpPr>
          <p:nvPr/>
        </p:nvSpPr>
        <p:spPr bwMode="auto">
          <a:xfrm>
            <a:off x="242047" y="487174"/>
            <a:ext cx="8458200" cy="1134970"/>
          </a:xfrm>
          <a:prstGeom prst="rect">
            <a:avLst/>
          </a:prstGeom>
          <a:noFill/>
          <a:ln>
            <a:noFill/>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b="1" dirty="0">
                <a:solidFill>
                  <a:schemeClr val="tx2">
                    <a:lumMod val="75000"/>
                  </a:schemeClr>
                </a:solidFill>
              </a:rPr>
              <a:t>Activities Requiring a MWDCA Permit</a:t>
            </a:r>
          </a:p>
        </p:txBody>
      </p:sp>
      <p:sp>
        <p:nvSpPr>
          <p:cNvPr id="5" name="Content Placeholder 2">
            <a:extLst>
              <a:ext uri="{FF2B5EF4-FFF2-40B4-BE49-F238E27FC236}">
                <a16:creationId xmlns:a16="http://schemas.microsoft.com/office/drawing/2014/main" id="{703BC44E-29C8-5BCE-D04C-F5A470B5C21B}"/>
              </a:ext>
            </a:extLst>
          </p:cNvPr>
          <p:cNvSpPr txBox="1">
            <a:spLocks/>
          </p:cNvSpPr>
          <p:nvPr/>
        </p:nvSpPr>
        <p:spPr bwMode="auto">
          <a:xfrm>
            <a:off x="457200" y="1605717"/>
            <a:ext cx="8490250" cy="432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spcAft>
                <a:spcPts val="0"/>
              </a:spcAft>
              <a:buFont typeface="Arial" charset="0"/>
              <a:buNone/>
              <a:tabLst>
                <a:tab pos="457200" algn="l"/>
                <a:tab pos="914400" algn="l"/>
                <a:tab pos="1371600" algn="l"/>
                <a:tab pos="1828800" algn="l"/>
                <a:tab pos="2286000" algn="l"/>
                <a:tab pos="2743200" algn="l"/>
              </a:tabLst>
            </a:pPr>
            <a:r>
              <a:rPr lang="en-US" sz="2400" dirty="0">
                <a:solidFill>
                  <a:schemeClr val="tx2">
                    <a:lumMod val="75000"/>
                  </a:schemeClr>
                </a:solidFill>
                <a:ea typeface="Calibri" panose="020F0502020204030204" pitchFamily="34" charset="0"/>
              </a:rPr>
              <a:t>(1)	the construction of a new hydropower project, including a new water storage 	dam, or a new hydroelectric generating facility of any kind, whether utilizing a 	dam, a natural water feature, natural current velocities, or tidal action;</a:t>
            </a:r>
          </a:p>
          <a:p>
            <a:pPr marL="0" indent="0">
              <a:spcBef>
                <a:spcPts val="0"/>
              </a:spcBef>
              <a:spcAft>
                <a:spcPts val="0"/>
              </a:spcAft>
              <a:buFont typeface="Arial" charset="0"/>
              <a:buNone/>
              <a:tabLst>
                <a:tab pos="457200" algn="l"/>
                <a:tab pos="914400" algn="l"/>
                <a:tab pos="1371600" algn="l"/>
                <a:tab pos="1828800" algn="l"/>
                <a:tab pos="2286000" algn="l"/>
                <a:tab pos="2743200" algn="l"/>
              </a:tabLst>
            </a:pPr>
            <a:endParaRPr lang="en-US" sz="2400" dirty="0">
              <a:solidFill>
                <a:schemeClr val="tx2">
                  <a:lumMod val="75000"/>
                </a:schemeClr>
              </a:solidFill>
              <a:ea typeface="Calibri" panose="020F0502020204030204" pitchFamily="34" charset="0"/>
            </a:endParaRPr>
          </a:p>
          <a:p>
            <a:pPr marL="0" indent="0">
              <a:spcBef>
                <a:spcPts val="0"/>
              </a:spcBef>
              <a:spcAft>
                <a:spcPts val="0"/>
              </a:spcAft>
              <a:buFont typeface="Arial" charset="0"/>
              <a:buNone/>
              <a:tabLst>
                <a:tab pos="457200" algn="l"/>
                <a:tab pos="914400" algn="l"/>
                <a:tab pos="1371600" algn="l"/>
                <a:tab pos="1828800" algn="l"/>
                <a:tab pos="2286000" algn="l"/>
                <a:tab pos="2743200" algn="l"/>
              </a:tabLst>
            </a:pPr>
            <a:r>
              <a:rPr lang="en-US" sz="2400" dirty="0">
                <a:solidFill>
                  <a:schemeClr val="tx2">
                    <a:lumMod val="75000"/>
                  </a:schemeClr>
                </a:solidFill>
                <a:ea typeface="Calibri" panose="020F0502020204030204" pitchFamily="34" charset="0"/>
              </a:rPr>
              <a:t>(2)	the reconstruction of a hydropower project;</a:t>
            </a:r>
          </a:p>
          <a:p>
            <a:pPr marL="0" indent="0">
              <a:spcBef>
                <a:spcPts val="0"/>
              </a:spcBef>
              <a:spcAft>
                <a:spcPts val="0"/>
              </a:spcAft>
              <a:buFont typeface="Arial" charset="0"/>
              <a:buNone/>
              <a:tabLst>
                <a:tab pos="457200" algn="l"/>
                <a:tab pos="914400" algn="l"/>
                <a:tab pos="1371600" algn="l"/>
                <a:tab pos="1828800" algn="l"/>
                <a:tab pos="2286000" algn="l"/>
                <a:tab pos="2743200" algn="l"/>
              </a:tabLst>
            </a:pPr>
            <a:endParaRPr lang="en-US" sz="2400" dirty="0">
              <a:solidFill>
                <a:schemeClr val="tx2">
                  <a:lumMod val="75000"/>
                </a:schemeClr>
              </a:solidFill>
              <a:ea typeface="Calibri" panose="020F0502020204030204" pitchFamily="34" charset="0"/>
            </a:endParaRPr>
          </a:p>
          <a:p>
            <a:pPr marL="0" indent="0">
              <a:spcBef>
                <a:spcPts val="0"/>
              </a:spcBef>
              <a:spcAft>
                <a:spcPts val="0"/>
              </a:spcAft>
              <a:buFont typeface="Arial" charset="0"/>
              <a:buNone/>
              <a:tabLst>
                <a:tab pos="457200" algn="l"/>
                <a:tab pos="914400" algn="l"/>
                <a:tab pos="1371600" algn="l"/>
                <a:tab pos="1828800" algn="l"/>
                <a:tab pos="2286000" algn="l"/>
                <a:tab pos="2743200" algn="l"/>
              </a:tabLst>
            </a:pPr>
            <a:r>
              <a:rPr lang="en-US" sz="2400" dirty="0">
                <a:solidFill>
                  <a:schemeClr val="tx2">
                    <a:lumMod val="75000"/>
                  </a:schemeClr>
                </a:solidFill>
                <a:ea typeface="Calibri" panose="020F0502020204030204" pitchFamily="34" charset="0"/>
              </a:rPr>
              <a:t>(3)	any dredging or filling below the normal high water line of a water body to 	facilitate maintenance and repair of an existing and operating hydropower 	project; and</a:t>
            </a:r>
          </a:p>
          <a:p>
            <a:pPr marL="0" indent="0">
              <a:spcBef>
                <a:spcPts val="0"/>
              </a:spcBef>
              <a:spcAft>
                <a:spcPts val="0"/>
              </a:spcAft>
              <a:buFont typeface="Arial" charset="0"/>
              <a:buNone/>
              <a:tabLst>
                <a:tab pos="457200" algn="l"/>
                <a:tab pos="914400" algn="l"/>
                <a:tab pos="1371600" algn="l"/>
                <a:tab pos="1828800" algn="l"/>
                <a:tab pos="2286000" algn="l"/>
                <a:tab pos="2743200" algn="l"/>
              </a:tabLst>
            </a:pPr>
            <a:endParaRPr lang="en-US" sz="2400" dirty="0">
              <a:solidFill>
                <a:schemeClr val="tx2">
                  <a:lumMod val="75000"/>
                </a:schemeClr>
              </a:solidFill>
              <a:ea typeface="Calibri" panose="020F0502020204030204" pitchFamily="34" charset="0"/>
            </a:endParaRPr>
          </a:p>
          <a:p>
            <a:pPr marL="0" indent="0">
              <a:spcBef>
                <a:spcPts val="0"/>
              </a:spcBef>
              <a:spcAft>
                <a:spcPts val="0"/>
              </a:spcAft>
              <a:buFont typeface="Arial" charset="0"/>
              <a:buNone/>
              <a:tabLst>
                <a:tab pos="457200" algn="l"/>
                <a:tab pos="914400" algn="l"/>
                <a:tab pos="1371600" algn="l"/>
                <a:tab pos="1828800" algn="l"/>
                <a:tab pos="2286000" algn="l"/>
                <a:tab pos="2743200" algn="l"/>
              </a:tabLst>
            </a:pPr>
            <a:r>
              <a:rPr lang="en-US" sz="2400" dirty="0">
                <a:solidFill>
                  <a:schemeClr val="tx2">
                    <a:lumMod val="75000"/>
                  </a:schemeClr>
                </a:solidFill>
                <a:ea typeface="Calibri" panose="020F0502020204030204" pitchFamily="34" charset="0"/>
              </a:rPr>
              <a:t>(4)	the structural alteration of a hydropower project in a way that changes water 	levels or flows above or below the dam, including, but not limited to: </a:t>
            </a:r>
          </a:p>
          <a:p>
            <a:pPr marL="457200" lvl="1" indent="0">
              <a:spcBef>
                <a:spcPts val="0"/>
              </a:spcBef>
              <a:buFont typeface="Arial" charset="0"/>
              <a:buNone/>
              <a:tabLst>
                <a:tab pos="457200" algn="l"/>
                <a:tab pos="914400" algn="l"/>
                <a:tab pos="1371600" algn="l"/>
                <a:tab pos="1828800" algn="l"/>
                <a:tab pos="2286000" algn="l"/>
                <a:tab pos="2743200" algn="l"/>
              </a:tabLst>
            </a:pPr>
            <a:r>
              <a:rPr lang="en-US" dirty="0">
                <a:solidFill>
                  <a:schemeClr val="tx2">
                    <a:lumMod val="75000"/>
                  </a:schemeClr>
                </a:solidFill>
                <a:ea typeface="Calibri" panose="020F0502020204030204" pitchFamily="34" charset="0"/>
              </a:rPr>
              <a:t>	(a)	the addition or alteration of flashboards; and</a:t>
            </a:r>
          </a:p>
          <a:p>
            <a:pPr marL="457200" lvl="1" indent="0">
              <a:spcBef>
                <a:spcPts val="0"/>
              </a:spcBef>
              <a:buFont typeface="Arial" charset="0"/>
              <a:buNone/>
              <a:tabLst>
                <a:tab pos="457200" algn="l"/>
                <a:tab pos="914400" algn="l"/>
                <a:tab pos="1371600" algn="l"/>
                <a:tab pos="1828800" algn="l"/>
                <a:tab pos="2286000" algn="l"/>
                <a:tab pos="2743200" algn="l"/>
              </a:tabLst>
            </a:pPr>
            <a:r>
              <a:rPr lang="en-US" dirty="0">
                <a:solidFill>
                  <a:schemeClr val="tx2">
                    <a:lumMod val="75000"/>
                  </a:schemeClr>
                </a:solidFill>
                <a:ea typeface="Calibri" panose="020F0502020204030204" pitchFamily="34" charset="0"/>
              </a:rPr>
              <a:t>	(b)	the installation of additional or enlarged turbines.</a:t>
            </a:r>
          </a:p>
          <a:p>
            <a:pPr marL="0"/>
            <a:endParaRPr lang="en-US" sz="3600" dirty="0"/>
          </a:p>
        </p:txBody>
      </p:sp>
    </p:spTree>
    <p:extLst>
      <p:ext uri="{BB962C8B-B14F-4D97-AF65-F5344CB8AC3E}">
        <p14:creationId xmlns:p14="http://schemas.microsoft.com/office/powerpoint/2010/main" val="1550629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tent Placeholder 6">
            <a:extLst>
              <a:ext uri="{FF2B5EF4-FFF2-40B4-BE49-F238E27FC236}">
                <a16:creationId xmlns:a16="http://schemas.microsoft.com/office/drawing/2014/main" id="{D6F1A2EF-A385-35BB-853D-3727F727CB24}"/>
              </a:ext>
            </a:extLst>
          </p:cNvPr>
          <p:cNvSpPr>
            <a:spLocks noGrp="1"/>
          </p:cNvSpPr>
          <p:nvPr>
            <p:ph sz="half" idx="2"/>
          </p:nvPr>
        </p:nvSpPr>
        <p:spPr/>
        <p:txBody>
          <a:bodyPr/>
          <a:lstStyle/>
          <a:p>
            <a:pPr marL="0" indent="0">
              <a:buNone/>
            </a:pPr>
            <a:r>
              <a:rPr lang="en-US" dirty="0"/>
              <a:t> </a:t>
            </a:r>
          </a:p>
          <a:p>
            <a:pPr marL="0" indent="0">
              <a:buNone/>
            </a:pPr>
            <a:endParaRPr lang="en-US" dirty="0"/>
          </a:p>
        </p:txBody>
      </p:sp>
      <p:sp>
        <p:nvSpPr>
          <p:cNvPr id="3" name="Title 1">
            <a:extLst>
              <a:ext uri="{FF2B5EF4-FFF2-40B4-BE49-F238E27FC236}">
                <a16:creationId xmlns:a16="http://schemas.microsoft.com/office/drawing/2014/main" id="{76CD7FF7-46FF-1E45-C00C-B3098C962BDB}"/>
              </a:ext>
            </a:extLst>
          </p:cNvPr>
          <p:cNvSpPr txBox="1">
            <a:spLocks/>
          </p:cNvSpPr>
          <p:nvPr/>
        </p:nvSpPr>
        <p:spPr bwMode="auto">
          <a:xfrm>
            <a:off x="1143000" y="367691"/>
            <a:ext cx="6477200" cy="1088047"/>
          </a:xfrm>
          <a:prstGeom prst="rect">
            <a:avLst/>
          </a:prstGeom>
          <a:noFill/>
          <a:ln w="28575">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b="1" dirty="0">
                <a:solidFill>
                  <a:schemeClr val="tx2">
                    <a:lumMod val="75000"/>
                  </a:schemeClr>
                </a:solidFill>
              </a:rPr>
              <a:t>Maine’s Water Level Laws</a:t>
            </a:r>
          </a:p>
        </p:txBody>
      </p:sp>
      <p:sp>
        <p:nvSpPr>
          <p:cNvPr id="5" name="Content Placeholder 2">
            <a:extLst>
              <a:ext uri="{FF2B5EF4-FFF2-40B4-BE49-F238E27FC236}">
                <a16:creationId xmlns:a16="http://schemas.microsoft.com/office/drawing/2014/main" id="{CB1ADE87-028B-2352-DC27-A9854933159B}"/>
              </a:ext>
            </a:extLst>
          </p:cNvPr>
          <p:cNvSpPr txBox="1">
            <a:spLocks/>
          </p:cNvSpPr>
          <p:nvPr/>
        </p:nvSpPr>
        <p:spPr bwMode="auto">
          <a:xfrm>
            <a:off x="56768" y="1569947"/>
            <a:ext cx="619290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5000" lnSpcReduction="10000"/>
          </a:bodyPr>
          <a:lst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200" b="1" dirty="0">
                <a:solidFill>
                  <a:schemeClr val="tx2">
                    <a:lumMod val="75000"/>
                  </a:schemeClr>
                </a:solidFill>
              </a:rPr>
              <a:t>38 M.R.S. § 840 </a:t>
            </a:r>
            <a:r>
              <a:rPr lang="en-US" sz="2200" dirty="0">
                <a:solidFill>
                  <a:schemeClr val="tx2">
                    <a:lumMod val="75000"/>
                  </a:schemeClr>
                </a:solidFill>
              </a:rPr>
              <a:t>“</a:t>
            </a:r>
            <a:r>
              <a:rPr lang="en-US" sz="2400" dirty="0">
                <a:solidFill>
                  <a:schemeClr val="tx2">
                    <a:lumMod val="75000"/>
                  </a:schemeClr>
                </a:solidFill>
              </a:rPr>
              <a:t>The commissioner may on the commissioner's own motion and shall, at the request of the owner, lessee or person in control of a dam, the Commissioner of Inland Fisheries and Wildlife or the Commissioner of Marine Resources, or upon receipt of petitions from the lesser of at least 25% or 50 of the littoral or riparian proprietors or from a water utility having the right to withdraw water from the body of water for which the water level regime is sought, conduct an adjudicatory hearing for the purpose of establishing a water level regime and, if applicable, minimum flow requirements for the body of water impounded by any dam that is not …” a FERC project, operating under another natural resource law, under municipal authority, etc.</a:t>
            </a:r>
            <a:endParaRPr lang="en-US" sz="2200" dirty="0">
              <a:solidFill>
                <a:schemeClr val="tx2">
                  <a:lumMod val="75000"/>
                </a:schemeClr>
              </a:solidFill>
            </a:endParaRPr>
          </a:p>
        </p:txBody>
      </p:sp>
      <p:pic>
        <p:nvPicPr>
          <p:cNvPr id="9" name="Picture 8" descr="A picture containing tree, nature, outdoor">
            <a:extLst>
              <a:ext uri="{FF2B5EF4-FFF2-40B4-BE49-F238E27FC236}">
                <a16:creationId xmlns:a16="http://schemas.microsoft.com/office/drawing/2014/main" id="{D936336E-D97E-4B32-A7A3-FBF8521407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6" r="2768" b="2"/>
          <a:stretch/>
        </p:blipFill>
        <p:spPr>
          <a:xfrm rot="5400000">
            <a:off x="5934462" y="2232437"/>
            <a:ext cx="3613175" cy="2805901"/>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2486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828800" y="4038600"/>
            <a:ext cx="5486400" cy="1421419"/>
          </a:xfrm>
        </p:spPr>
        <p:txBody>
          <a:bodyPr anchor="ctr">
            <a:noAutofit/>
          </a:bodyPr>
          <a:lstStyle/>
          <a:p>
            <a:pPr algn="ctr" eaLnBrk="1" hangingPunct="1">
              <a:defRPr/>
            </a:pPr>
            <a:r>
              <a:rPr lang="en-US" sz="2000" b="0" dirty="0">
                <a:solidFill>
                  <a:schemeClr val="accent1">
                    <a:lumMod val="50000"/>
                  </a:schemeClr>
                </a:solidFill>
                <a:latin typeface="Arial" pitchFamily="34" charset="0"/>
                <a:cs typeface="Arial" pitchFamily="34" charset="0"/>
                <a:hlinkClick r:id="rId3"/>
              </a:rPr>
              <a:t>Robert.l.green@maine.gov</a:t>
            </a:r>
            <a:br>
              <a:rPr lang="en-US" sz="2000" b="0" dirty="0">
                <a:solidFill>
                  <a:schemeClr val="accent1">
                    <a:lumMod val="50000"/>
                  </a:schemeClr>
                </a:solidFill>
                <a:latin typeface="Arial" pitchFamily="34" charset="0"/>
                <a:cs typeface="Arial" pitchFamily="34" charset="0"/>
              </a:rPr>
            </a:br>
            <a:r>
              <a:rPr lang="en-US" sz="2000" b="0" dirty="0">
                <a:solidFill>
                  <a:schemeClr val="accent1">
                    <a:lumMod val="50000"/>
                  </a:schemeClr>
                </a:solidFill>
                <a:latin typeface="Arial" pitchFamily="34" charset="0"/>
                <a:cs typeface="Arial" pitchFamily="34" charset="0"/>
              </a:rPr>
              <a:t>(207) 615-2214</a:t>
            </a:r>
            <a:br>
              <a:rPr lang="en-US" sz="2000" b="0" dirty="0">
                <a:solidFill>
                  <a:schemeClr val="accent1">
                    <a:lumMod val="50000"/>
                  </a:schemeClr>
                </a:solidFill>
                <a:latin typeface="Arial" pitchFamily="34" charset="0"/>
                <a:cs typeface="Arial" pitchFamily="34" charset="0"/>
              </a:rPr>
            </a:br>
            <a:br>
              <a:rPr lang="en-US" sz="2000" b="0" dirty="0">
                <a:solidFill>
                  <a:schemeClr val="accent1">
                    <a:lumMod val="50000"/>
                  </a:schemeClr>
                </a:solidFill>
                <a:latin typeface="Arial" pitchFamily="34" charset="0"/>
                <a:cs typeface="Arial" pitchFamily="34" charset="0"/>
              </a:rPr>
            </a:br>
            <a:r>
              <a:rPr lang="en-US" sz="2000" b="0" dirty="0">
                <a:solidFill>
                  <a:schemeClr val="accent1">
                    <a:lumMod val="50000"/>
                  </a:schemeClr>
                </a:solidFill>
                <a:latin typeface="Arial" pitchFamily="34" charset="0"/>
                <a:cs typeface="Arial" pitchFamily="34" charset="0"/>
                <a:hlinkClick r:id="rId4"/>
              </a:rPr>
              <a:t>Laura.Paye@maine.gov</a:t>
            </a:r>
            <a:r>
              <a:rPr lang="en-US" sz="2000" b="0" dirty="0">
                <a:solidFill>
                  <a:schemeClr val="accent1">
                    <a:lumMod val="50000"/>
                  </a:schemeClr>
                </a:solidFill>
                <a:latin typeface="Arial" pitchFamily="34" charset="0"/>
                <a:cs typeface="Arial" pitchFamily="34" charset="0"/>
              </a:rPr>
              <a:t> </a:t>
            </a:r>
            <a:br>
              <a:rPr lang="en-US" sz="2000" b="0" dirty="0">
                <a:solidFill>
                  <a:schemeClr val="accent1">
                    <a:lumMod val="50000"/>
                  </a:schemeClr>
                </a:solidFill>
                <a:latin typeface="Arial" pitchFamily="34" charset="0"/>
                <a:cs typeface="Arial" pitchFamily="34" charset="0"/>
              </a:rPr>
            </a:br>
            <a:r>
              <a:rPr lang="en-US" sz="2000" b="0" dirty="0">
                <a:solidFill>
                  <a:schemeClr val="accent1">
                    <a:lumMod val="50000"/>
                  </a:schemeClr>
                </a:solidFill>
                <a:latin typeface="Arial" pitchFamily="34" charset="0"/>
                <a:cs typeface="Arial" pitchFamily="34" charset="0"/>
              </a:rPr>
              <a:t>(207) 219-9563</a:t>
            </a: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2" name="Slide Number Placeholder 1">
            <a:extLst>
              <a:ext uri="{FF2B5EF4-FFF2-40B4-BE49-F238E27FC236}">
                <a16:creationId xmlns:a16="http://schemas.microsoft.com/office/drawing/2014/main" id="{6894B6D7-91D4-43DE-9427-891C0532A0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D7E75-82E5-4227-A723-7DC309C4A2C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62202"/>
            <a:ext cx="8229600" cy="985598"/>
          </a:xfrm>
        </p:spPr>
        <p:txBody>
          <a:bodyPr rtlCol="0">
            <a:normAutofit fontScale="90000"/>
          </a:bodyPr>
          <a:lstStyle/>
          <a:p>
            <a:pPr eaLnBrk="1" fontAlgn="auto" hangingPunct="1">
              <a:spcAft>
                <a:spcPts val="0"/>
              </a:spcAft>
              <a:defRPr/>
            </a:pPr>
            <a:r>
              <a:rPr lang="en-US" b="1" dirty="0">
                <a:solidFill>
                  <a:schemeClr val="tx2">
                    <a:lumMod val="75000"/>
                  </a:schemeClr>
                </a:solidFill>
                <a:cs typeface="Arial" pitchFamily="34" charset="0"/>
              </a:rPr>
              <a:t>Natural Resources Protection Act (NRPA)</a:t>
            </a:r>
          </a:p>
        </p:txBody>
      </p:sp>
      <p:sp>
        <p:nvSpPr>
          <p:cNvPr id="5" name="Content Placeholder 4"/>
          <p:cNvSpPr>
            <a:spLocks noGrp="1"/>
          </p:cNvSpPr>
          <p:nvPr>
            <p:ph sz="half" idx="1"/>
          </p:nvPr>
        </p:nvSpPr>
        <p:spPr>
          <a:xfrm>
            <a:off x="228600" y="1600200"/>
            <a:ext cx="8686800" cy="4670425"/>
          </a:xfrm>
        </p:spPr>
        <p:txBody>
          <a:bodyPr rtlCol="0">
            <a:normAutofit fontScale="92500"/>
          </a:bodyPr>
          <a:lstStyle/>
          <a:p>
            <a:pPr fontAlgn="auto">
              <a:spcAft>
                <a:spcPts val="0"/>
              </a:spcAft>
              <a:defRPr/>
            </a:pPr>
            <a:r>
              <a:rPr lang="en-US" sz="2000" dirty="0">
                <a:solidFill>
                  <a:schemeClr val="tx2">
                    <a:lumMod val="75000"/>
                  </a:schemeClr>
                </a:solidFill>
                <a:cs typeface="Arial" pitchFamily="34" charset="0"/>
              </a:rPr>
              <a:t>Permit required for certain activities and permanent structures in, on, over, adjacent to certain resources</a:t>
            </a:r>
          </a:p>
          <a:p>
            <a:pPr lvl="1" fontAlgn="auto">
              <a:spcAft>
                <a:spcPts val="0"/>
              </a:spcAft>
              <a:defRPr/>
            </a:pPr>
            <a:r>
              <a:rPr lang="en-US" sz="2000" dirty="0">
                <a:solidFill>
                  <a:schemeClr val="tx2">
                    <a:lumMod val="75000"/>
                  </a:schemeClr>
                </a:solidFill>
                <a:cs typeface="Arial" pitchFamily="34" charset="0"/>
              </a:rPr>
              <a:t>Many exemptions, other special provisions</a:t>
            </a:r>
          </a:p>
          <a:p>
            <a:pPr fontAlgn="auto">
              <a:spcAft>
                <a:spcPts val="0"/>
              </a:spcAft>
              <a:defRPr/>
            </a:pPr>
            <a:r>
              <a:rPr lang="en-US" sz="2000" dirty="0">
                <a:solidFill>
                  <a:schemeClr val="tx2">
                    <a:lumMod val="75000"/>
                  </a:schemeClr>
                </a:solidFill>
                <a:cs typeface="Arial" pitchFamily="34" charset="0"/>
              </a:rPr>
              <a:t>38 M.R.S. §480-D standards (existing uses, habitat, etc.)</a:t>
            </a:r>
          </a:p>
          <a:p>
            <a:pPr fontAlgn="auto">
              <a:spcAft>
                <a:spcPts val="0"/>
              </a:spcAft>
              <a:defRPr/>
            </a:pPr>
            <a:r>
              <a:rPr lang="en-US" sz="2000" dirty="0">
                <a:solidFill>
                  <a:schemeClr val="tx2">
                    <a:lumMod val="75000"/>
                  </a:schemeClr>
                </a:solidFill>
                <a:cs typeface="Arial" pitchFamily="34" charset="0"/>
              </a:rPr>
              <a:t>Ch. 310 Wetlands and Waterbodies Protection Rules</a:t>
            </a:r>
          </a:p>
          <a:p>
            <a:pPr lvl="1" fontAlgn="auto">
              <a:spcAft>
                <a:spcPts val="0"/>
              </a:spcAft>
              <a:defRPr/>
            </a:pPr>
            <a:r>
              <a:rPr lang="en-US" sz="2000" dirty="0">
                <a:solidFill>
                  <a:schemeClr val="tx2">
                    <a:lumMod val="75000"/>
                  </a:schemeClr>
                </a:solidFill>
                <a:cs typeface="Arial" pitchFamily="34" charset="0"/>
              </a:rPr>
              <a:t>Avoid and minimize (alternatives analysis), compensate</a:t>
            </a:r>
          </a:p>
          <a:p>
            <a:pPr lvl="1" fontAlgn="auto">
              <a:spcAft>
                <a:spcPts val="0"/>
              </a:spcAft>
              <a:defRPr/>
            </a:pPr>
            <a:r>
              <a:rPr lang="en-US" sz="2000" dirty="0">
                <a:solidFill>
                  <a:schemeClr val="tx2">
                    <a:lumMod val="75000"/>
                  </a:schemeClr>
                </a:solidFill>
                <a:cs typeface="Arial" pitchFamily="34" charset="0"/>
              </a:rPr>
              <a:t>Additional restrictions and compensation for WOSS</a:t>
            </a:r>
          </a:p>
          <a:p>
            <a:pPr lvl="1" fontAlgn="auto">
              <a:spcAft>
                <a:spcPts val="0"/>
              </a:spcAft>
              <a:defRPr/>
            </a:pPr>
            <a:r>
              <a:rPr lang="en-US" sz="2000" dirty="0">
                <a:solidFill>
                  <a:schemeClr val="tx2">
                    <a:lumMod val="75000"/>
                  </a:schemeClr>
                </a:solidFill>
                <a:cs typeface="Arial" pitchFamily="34" charset="0"/>
              </a:rPr>
              <a:t>“No unreasonable impact” (benefits vs. harm)</a:t>
            </a:r>
          </a:p>
          <a:p>
            <a:pPr fontAlgn="auto">
              <a:spcAft>
                <a:spcPts val="0"/>
              </a:spcAft>
              <a:defRPr/>
            </a:pPr>
            <a:r>
              <a:rPr lang="en-US" sz="2000" dirty="0">
                <a:solidFill>
                  <a:schemeClr val="tx2">
                    <a:lumMod val="75000"/>
                  </a:schemeClr>
                </a:solidFill>
                <a:cs typeface="Arial" pitchFamily="34" charset="0"/>
              </a:rPr>
              <a:t>Ch. 335 Significant Wildlife Habitat Rules</a:t>
            </a:r>
          </a:p>
          <a:p>
            <a:pPr lvl="1" fontAlgn="auto">
              <a:spcAft>
                <a:spcPts val="0"/>
              </a:spcAft>
              <a:defRPr/>
            </a:pPr>
            <a:r>
              <a:rPr lang="en-US" sz="2000" dirty="0">
                <a:solidFill>
                  <a:schemeClr val="tx2">
                    <a:lumMod val="75000"/>
                  </a:schemeClr>
                </a:solidFill>
                <a:cs typeface="Arial" pitchFamily="34" charset="0"/>
              </a:rPr>
              <a:t>Avoid, minimize, compensate, no unreasonable impact</a:t>
            </a:r>
          </a:p>
          <a:p>
            <a:pPr fontAlgn="auto">
              <a:spcAft>
                <a:spcPts val="0"/>
              </a:spcAft>
              <a:defRPr/>
            </a:pPr>
            <a:r>
              <a:rPr lang="en-US" sz="2000" dirty="0">
                <a:solidFill>
                  <a:schemeClr val="tx2">
                    <a:lumMod val="75000"/>
                  </a:schemeClr>
                </a:solidFill>
                <a:cs typeface="Arial" pitchFamily="34" charset="0"/>
              </a:rPr>
              <a:t>Ch. 315 Scenic and Aesthetic Uses</a:t>
            </a:r>
          </a:p>
          <a:p>
            <a:pPr marL="0" indent="0" fontAlgn="auto">
              <a:spcAft>
                <a:spcPts val="0"/>
              </a:spcAft>
              <a:buNone/>
              <a:defRPr/>
            </a:pPr>
            <a:endParaRPr lang="en-US" sz="2000" dirty="0">
              <a:solidFill>
                <a:schemeClr val="tx2">
                  <a:lumMod val="75000"/>
                </a:schemeClr>
              </a:solidFill>
              <a:cs typeface="Arial" pitchFamily="34" charset="0"/>
            </a:endParaRPr>
          </a:p>
          <a:p>
            <a:pPr eaLnBrk="1" fontAlgn="auto" hangingPunct="1">
              <a:spcAft>
                <a:spcPts val="0"/>
              </a:spcAft>
              <a:buFont typeface="Wingdings" panose="05000000000000000000" pitchFamily="2" charset="2"/>
              <a:buChar char="Ø"/>
              <a:defRPr/>
            </a:pPr>
            <a:r>
              <a:rPr lang="en-US" sz="2400" dirty="0">
                <a:solidFill>
                  <a:schemeClr val="tx2">
                    <a:lumMod val="75000"/>
                  </a:schemeClr>
                </a:solidFill>
                <a:cs typeface="Arial" pitchFamily="34" charset="0"/>
              </a:rPr>
              <a:t>The NRPA has the greatest regulatory overlap with ACOE permitting</a:t>
            </a:r>
          </a:p>
          <a:p>
            <a:pPr marL="0" indent="0" eaLnBrk="1" fontAlgn="auto" hangingPunct="1">
              <a:spcAft>
                <a:spcPts val="0"/>
              </a:spcAft>
              <a:buNone/>
              <a:defRPr/>
            </a:pPr>
            <a:endParaRPr lang="en-US" sz="2000" dirty="0">
              <a:solidFill>
                <a:schemeClr val="tx2">
                  <a:lumMod val="75000"/>
                </a:schemeClr>
              </a:solidFill>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tent Placeholder 6">
            <a:extLst>
              <a:ext uri="{FF2B5EF4-FFF2-40B4-BE49-F238E27FC236}">
                <a16:creationId xmlns:a16="http://schemas.microsoft.com/office/drawing/2014/main" id="{D6F1A2EF-A385-35BB-853D-3727F727CB24}"/>
              </a:ext>
            </a:extLst>
          </p:cNvPr>
          <p:cNvSpPr>
            <a:spLocks noGrp="1"/>
          </p:cNvSpPr>
          <p:nvPr>
            <p:ph sz="half" idx="2"/>
          </p:nvPr>
        </p:nvSpPr>
        <p:spPr/>
        <p:txBody>
          <a:bodyPr/>
          <a:lstStyle/>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686297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3A1C3-E9D6-B228-E050-D5205FB857A0}"/>
              </a:ext>
            </a:extLst>
          </p:cNvPr>
          <p:cNvSpPr>
            <a:spLocks noGrp="1"/>
          </p:cNvSpPr>
          <p:nvPr>
            <p:ph type="title"/>
          </p:nvPr>
        </p:nvSpPr>
        <p:spPr/>
        <p:txBody>
          <a:bodyPr/>
          <a:lstStyle/>
          <a:p>
            <a:r>
              <a:rPr lang="en-US" b="1" dirty="0">
                <a:solidFill>
                  <a:schemeClr val="tx2">
                    <a:lumMod val="75000"/>
                  </a:schemeClr>
                </a:solidFill>
                <a:cs typeface="Arial" pitchFamily="34" charset="0"/>
              </a:rPr>
              <a:t>NRPA Standards</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0CB7F4E5-9FC0-9171-F3B5-54BB6B330043}"/>
              </a:ext>
            </a:extLst>
          </p:cNvPr>
          <p:cNvSpPr>
            <a:spLocks noGrp="1"/>
          </p:cNvSpPr>
          <p:nvPr>
            <p:ph sz="half" idx="1"/>
          </p:nvPr>
        </p:nvSpPr>
        <p:spPr>
          <a:xfrm>
            <a:off x="457200" y="1295400"/>
            <a:ext cx="8229600" cy="4648201"/>
          </a:xfrm>
        </p:spPr>
        <p:txBody>
          <a:bodyPr/>
          <a:lstStyle/>
          <a:p>
            <a:r>
              <a:rPr lang="en-US" sz="2000" b="1" i="0" dirty="0">
                <a:solidFill>
                  <a:schemeClr val="tx2">
                    <a:lumMod val="75000"/>
                  </a:schemeClr>
                </a:solidFill>
                <a:effectLst/>
              </a:rPr>
              <a:t>1.  Existing uses.  </a:t>
            </a:r>
            <a:r>
              <a:rPr lang="en-US" sz="2000" b="0" i="0" dirty="0">
                <a:solidFill>
                  <a:schemeClr val="tx2">
                    <a:lumMod val="75000"/>
                  </a:schemeClr>
                </a:solidFill>
                <a:effectLst/>
              </a:rPr>
              <a:t>The activity will not unreasonably interfere with existing scenic, aesthetic, recreational or navigational uses.  </a:t>
            </a:r>
          </a:p>
          <a:p>
            <a:r>
              <a:rPr lang="en-US" sz="2000" b="1" i="0" dirty="0">
                <a:solidFill>
                  <a:schemeClr val="tx2">
                    <a:lumMod val="75000"/>
                  </a:schemeClr>
                </a:solidFill>
                <a:effectLst/>
              </a:rPr>
              <a:t>2.  Soil erosion.  </a:t>
            </a:r>
            <a:r>
              <a:rPr lang="en-US" sz="2000" b="0" i="0" dirty="0">
                <a:solidFill>
                  <a:schemeClr val="tx2">
                    <a:lumMod val="75000"/>
                  </a:schemeClr>
                </a:solidFill>
                <a:effectLst/>
              </a:rPr>
              <a:t>The activity will not cause unreasonable erosion of soil or sediment nor unreasonably inhibit the natural transfer of soil from the terrestrial to the marine or freshwater environment.  </a:t>
            </a:r>
          </a:p>
          <a:p>
            <a:r>
              <a:rPr lang="en-US" sz="2000" b="1" i="0" dirty="0">
                <a:solidFill>
                  <a:schemeClr val="tx2">
                    <a:lumMod val="75000"/>
                  </a:schemeClr>
                </a:solidFill>
                <a:effectLst/>
              </a:rPr>
              <a:t>3.  Harm to habitats; fisheries.  </a:t>
            </a:r>
            <a:r>
              <a:rPr lang="en-US" sz="2000" b="0" i="0" dirty="0">
                <a:solidFill>
                  <a:schemeClr val="tx2">
                    <a:lumMod val="75000"/>
                  </a:schemeClr>
                </a:solidFill>
                <a:effectLst/>
              </a:rPr>
              <a:t>The activity will not unreasonably harm any significant wildlife habitat, freshwater wetland plant habitat, threatened or endangered plant habitat, aquatic or adjacent upland habitat, travel corridor, freshwater, estuarine or marine fisheries or other aquatic life. </a:t>
            </a:r>
          </a:p>
          <a:p>
            <a:r>
              <a:rPr lang="en-US" sz="2000" b="1" i="0" dirty="0">
                <a:solidFill>
                  <a:schemeClr val="tx2">
                    <a:lumMod val="75000"/>
                  </a:schemeClr>
                </a:solidFill>
                <a:effectLst/>
              </a:rPr>
              <a:t>4.  Interfere with natural water flow.  </a:t>
            </a:r>
            <a:r>
              <a:rPr lang="en-US" sz="2000" b="0" i="0" dirty="0">
                <a:solidFill>
                  <a:schemeClr val="tx2">
                    <a:lumMod val="75000"/>
                  </a:schemeClr>
                </a:solidFill>
                <a:effectLst/>
              </a:rPr>
              <a:t>The activity will not unreasonably interfere with the natural flow of any surface or subsurface waters. </a:t>
            </a:r>
          </a:p>
          <a:p>
            <a:r>
              <a:rPr lang="en-US" sz="2000" b="1" i="0" dirty="0">
                <a:solidFill>
                  <a:schemeClr val="tx2">
                    <a:lumMod val="75000"/>
                  </a:schemeClr>
                </a:solidFill>
                <a:effectLst/>
              </a:rPr>
              <a:t>5.  Lower water quality.  </a:t>
            </a:r>
            <a:r>
              <a:rPr lang="en-US" sz="2000" b="0" i="0" dirty="0">
                <a:solidFill>
                  <a:schemeClr val="tx2">
                    <a:lumMod val="75000"/>
                  </a:schemeClr>
                </a:solidFill>
                <a:effectLst/>
              </a:rPr>
              <a:t>The activity will not violate any state water quality law, including those governing the classification of the State's waters.</a:t>
            </a:r>
            <a:endParaRPr lang="en-US" sz="2000" dirty="0">
              <a:solidFill>
                <a:schemeClr val="tx2">
                  <a:lumMod val="75000"/>
                </a:schemeClr>
              </a:solidFill>
            </a:endParaRPr>
          </a:p>
          <a:p>
            <a:endParaRPr lang="en-US" sz="2000" dirty="0">
              <a:solidFill>
                <a:schemeClr val="tx2">
                  <a:lumMod val="75000"/>
                </a:schemeClr>
              </a:solidFill>
            </a:endParaRPr>
          </a:p>
        </p:txBody>
      </p:sp>
      <p:sp>
        <p:nvSpPr>
          <p:cNvPr id="7" name="Rectangle 6">
            <a:extLst>
              <a:ext uri="{FF2B5EF4-FFF2-40B4-BE49-F238E27FC236}">
                <a16:creationId xmlns:a16="http://schemas.microsoft.com/office/drawing/2014/main" id="{D9CBAFAE-BC0D-C33B-E97D-2FF379A9B029}"/>
              </a:ext>
            </a:extLst>
          </p:cNvPr>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a:extLst>
              <a:ext uri="{FF2B5EF4-FFF2-40B4-BE49-F238E27FC236}">
                <a16:creationId xmlns:a16="http://schemas.microsoft.com/office/drawing/2014/main" id="{B5844AC7-5DF0-5276-3246-F2D92EF17A8B}"/>
              </a:ext>
            </a:extLst>
          </p:cNvPr>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9" name="Picture 8">
            <a:extLst>
              <a:ext uri="{FF2B5EF4-FFF2-40B4-BE49-F238E27FC236}">
                <a16:creationId xmlns:a16="http://schemas.microsoft.com/office/drawing/2014/main" id="{A254A45F-6ED0-0374-6C5E-5D14FA71DE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Tree>
    <p:extLst>
      <p:ext uri="{BB962C8B-B14F-4D97-AF65-F5344CB8AC3E}">
        <p14:creationId xmlns:p14="http://schemas.microsoft.com/office/powerpoint/2010/main" val="337723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A79C-D480-6AED-3820-4B0113919B41}"/>
              </a:ext>
            </a:extLst>
          </p:cNvPr>
          <p:cNvSpPr>
            <a:spLocks noGrp="1"/>
          </p:cNvSpPr>
          <p:nvPr>
            <p:ph type="title"/>
          </p:nvPr>
        </p:nvSpPr>
        <p:spPr/>
        <p:txBody>
          <a:bodyPr/>
          <a:lstStyle/>
          <a:p>
            <a:r>
              <a:rPr lang="en-US" b="1" dirty="0">
                <a:solidFill>
                  <a:schemeClr val="tx2">
                    <a:lumMod val="75000"/>
                  </a:schemeClr>
                </a:solidFill>
                <a:cs typeface="Arial" pitchFamily="34" charset="0"/>
              </a:rPr>
              <a:t>NRPA Standards (cont.)</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34B7408C-C5AE-35EC-C0D9-EF2C2B35B3BC}"/>
              </a:ext>
            </a:extLst>
          </p:cNvPr>
          <p:cNvSpPr>
            <a:spLocks noGrp="1"/>
          </p:cNvSpPr>
          <p:nvPr>
            <p:ph sz="half" idx="1"/>
          </p:nvPr>
        </p:nvSpPr>
        <p:spPr>
          <a:xfrm>
            <a:off x="457200" y="1600200"/>
            <a:ext cx="8229600" cy="4525963"/>
          </a:xfrm>
        </p:spPr>
        <p:txBody>
          <a:bodyPr/>
          <a:lstStyle/>
          <a:p>
            <a:r>
              <a:rPr lang="en-US" sz="2000" b="1" i="0" dirty="0">
                <a:solidFill>
                  <a:schemeClr val="tx2">
                    <a:lumMod val="75000"/>
                  </a:schemeClr>
                </a:solidFill>
                <a:effectLst/>
              </a:rPr>
              <a:t>6.  Flooding.  </a:t>
            </a:r>
            <a:r>
              <a:rPr lang="en-US" sz="2000" b="0" i="0" dirty="0">
                <a:solidFill>
                  <a:schemeClr val="tx2">
                    <a:lumMod val="75000"/>
                  </a:schemeClr>
                </a:solidFill>
                <a:effectLst/>
              </a:rPr>
              <a:t>The activity will not unreasonably cause or increase the flooding of the alteration area or adjacent properties.  </a:t>
            </a:r>
          </a:p>
          <a:p>
            <a:r>
              <a:rPr lang="en-US" sz="2000" b="1" i="0" dirty="0">
                <a:solidFill>
                  <a:schemeClr val="tx2">
                    <a:lumMod val="75000"/>
                  </a:schemeClr>
                </a:solidFill>
                <a:effectLst/>
              </a:rPr>
              <a:t>7.  Sand or gravel supply.  </a:t>
            </a:r>
            <a:r>
              <a:rPr lang="en-US" sz="2000" b="0" i="0" dirty="0">
                <a:solidFill>
                  <a:schemeClr val="tx2">
                    <a:lumMod val="75000"/>
                  </a:schemeClr>
                </a:solidFill>
                <a:effectLst/>
              </a:rPr>
              <a:t>For activity is on or adjacent to a sand dune</a:t>
            </a:r>
          </a:p>
          <a:p>
            <a:r>
              <a:rPr lang="en-US" sz="2000" b="1" i="0" dirty="0">
                <a:solidFill>
                  <a:schemeClr val="tx2">
                    <a:lumMod val="75000"/>
                  </a:schemeClr>
                </a:solidFill>
                <a:effectLst/>
              </a:rPr>
              <a:t>8.  Outstanding river segments.  </a:t>
            </a:r>
            <a:r>
              <a:rPr lang="en-US" sz="2000" dirty="0">
                <a:solidFill>
                  <a:schemeClr val="tx2">
                    <a:lumMod val="75000"/>
                  </a:schemeClr>
                </a:solidFill>
              </a:rPr>
              <a:t>For</a:t>
            </a:r>
            <a:r>
              <a:rPr lang="en-US" sz="2000" b="0" i="0" dirty="0">
                <a:solidFill>
                  <a:schemeClr val="tx2">
                    <a:lumMod val="75000"/>
                  </a:schemeClr>
                </a:solidFill>
                <a:effectLst/>
              </a:rPr>
              <a:t> crossing of any outstanding river segment.</a:t>
            </a:r>
            <a:endParaRPr lang="en-US" sz="2000" dirty="0">
              <a:solidFill>
                <a:schemeClr val="tx2">
                  <a:lumMod val="75000"/>
                </a:schemeClr>
              </a:solidFill>
            </a:endParaRPr>
          </a:p>
          <a:p>
            <a:r>
              <a:rPr lang="en-US" sz="2000" b="1" i="0" dirty="0">
                <a:solidFill>
                  <a:schemeClr val="tx2">
                    <a:lumMod val="75000"/>
                  </a:schemeClr>
                </a:solidFill>
                <a:effectLst/>
              </a:rPr>
              <a:t>9.  Dredging. </a:t>
            </a:r>
          </a:p>
          <a:p>
            <a:r>
              <a:rPr lang="en-US" sz="2000" b="1" i="0" dirty="0">
                <a:solidFill>
                  <a:schemeClr val="tx2">
                    <a:lumMod val="75000"/>
                  </a:schemeClr>
                </a:solidFill>
                <a:effectLst/>
              </a:rPr>
              <a:t>10.  Significant groundwater well.  </a:t>
            </a:r>
            <a:r>
              <a:rPr lang="en-US" sz="2000" b="0" i="0" dirty="0">
                <a:solidFill>
                  <a:schemeClr val="tx2">
                    <a:lumMod val="75000"/>
                  </a:schemeClr>
                </a:solidFill>
                <a:effectLst/>
              </a:rPr>
              <a:t>Demonstrate that the activity will not have an undue unreasonable effect on waters of the State.</a:t>
            </a:r>
            <a:endParaRPr lang="en-US" sz="2000" b="1" dirty="0">
              <a:solidFill>
                <a:schemeClr val="tx2">
                  <a:lumMod val="75000"/>
                </a:schemeClr>
              </a:solidFill>
            </a:endParaRPr>
          </a:p>
          <a:p>
            <a:r>
              <a:rPr lang="en-US" sz="2000" b="1" i="0" dirty="0">
                <a:solidFill>
                  <a:schemeClr val="tx2">
                    <a:lumMod val="75000"/>
                  </a:schemeClr>
                </a:solidFill>
                <a:effectLst/>
              </a:rPr>
              <a:t>11.  Offshore wind power project.  </a:t>
            </a:r>
            <a:endParaRPr lang="en-US" sz="2000" dirty="0">
              <a:solidFill>
                <a:schemeClr val="tx2">
                  <a:lumMod val="75000"/>
                </a:schemeClr>
              </a:solidFill>
            </a:endParaRPr>
          </a:p>
        </p:txBody>
      </p:sp>
      <p:sp>
        <p:nvSpPr>
          <p:cNvPr id="6" name="Rectangle 5">
            <a:extLst>
              <a:ext uri="{FF2B5EF4-FFF2-40B4-BE49-F238E27FC236}">
                <a16:creationId xmlns:a16="http://schemas.microsoft.com/office/drawing/2014/main" id="{46B5C278-989A-ED51-9266-6FFB5D02CA78}"/>
              </a:ext>
            </a:extLst>
          </p:cNvPr>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a:extLst>
              <a:ext uri="{FF2B5EF4-FFF2-40B4-BE49-F238E27FC236}">
                <a16:creationId xmlns:a16="http://schemas.microsoft.com/office/drawing/2014/main" id="{93D69406-DEAF-973F-104A-BFA4A8F28197}"/>
              </a:ext>
            </a:extLst>
          </p:cNvPr>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8" name="Picture 7">
            <a:extLst>
              <a:ext uri="{FF2B5EF4-FFF2-40B4-BE49-F238E27FC236}">
                <a16:creationId xmlns:a16="http://schemas.microsoft.com/office/drawing/2014/main" id="{62638D14-593D-96B5-A957-1AA0DBCFAA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Tree>
    <p:extLst>
      <p:ext uri="{BB962C8B-B14F-4D97-AF65-F5344CB8AC3E}">
        <p14:creationId xmlns:p14="http://schemas.microsoft.com/office/powerpoint/2010/main" val="2307399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6BF4-E053-BCD9-C5BC-D9B58A5CBE20}"/>
              </a:ext>
            </a:extLst>
          </p:cNvPr>
          <p:cNvSpPr>
            <a:spLocks noGrp="1"/>
          </p:cNvSpPr>
          <p:nvPr>
            <p:ph type="title"/>
          </p:nvPr>
        </p:nvSpPr>
        <p:spPr>
          <a:xfrm>
            <a:off x="457200" y="557696"/>
            <a:ext cx="8229600" cy="1143000"/>
          </a:xfrm>
        </p:spPr>
        <p:txBody>
          <a:bodyPr/>
          <a:lstStyle/>
          <a:p>
            <a:r>
              <a:rPr lang="en-US" b="1" dirty="0">
                <a:solidFill>
                  <a:schemeClr val="tx2">
                    <a:lumMod val="75000"/>
                  </a:schemeClr>
                </a:solidFill>
                <a:cs typeface="Arial" pitchFamily="34" charset="0"/>
              </a:rPr>
              <a:t>Additional Land Use Permitting Activities </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E9E64100-F168-21B9-45B3-55E94158ED4B}"/>
              </a:ext>
            </a:extLst>
          </p:cNvPr>
          <p:cNvSpPr>
            <a:spLocks noGrp="1"/>
          </p:cNvSpPr>
          <p:nvPr>
            <p:ph sz="half" idx="1"/>
          </p:nvPr>
        </p:nvSpPr>
        <p:spPr>
          <a:xfrm>
            <a:off x="457200" y="1981200"/>
            <a:ext cx="8229600" cy="4144963"/>
          </a:xfrm>
        </p:spPr>
        <p:txBody>
          <a:bodyPr/>
          <a:lstStyle/>
          <a:p>
            <a:r>
              <a:rPr lang="en-US" dirty="0">
                <a:solidFill>
                  <a:schemeClr val="tx2">
                    <a:lumMod val="75000"/>
                  </a:schemeClr>
                </a:solidFill>
              </a:rPr>
              <a:t>Stormwater Management</a:t>
            </a:r>
          </a:p>
          <a:p>
            <a:r>
              <a:rPr lang="en-US" dirty="0">
                <a:solidFill>
                  <a:schemeClr val="tx2">
                    <a:lumMod val="75000"/>
                  </a:schemeClr>
                </a:solidFill>
              </a:rPr>
              <a:t>Site Location of Development</a:t>
            </a:r>
          </a:p>
          <a:p>
            <a:r>
              <a:rPr lang="en-US" dirty="0">
                <a:solidFill>
                  <a:schemeClr val="tx2">
                    <a:lumMod val="75000"/>
                  </a:schemeClr>
                </a:solidFill>
              </a:rPr>
              <a:t>Wind and Solar Energy Development</a:t>
            </a:r>
          </a:p>
          <a:p>
            <a:r>
              <a:rPr lang="en-US" dirty="0">
                <a:solidFill>
                  <a:schemeClr val="tx2">
                    <a:lumMod val="75000"/>
                  </a:schemeClr>
                </a:solidFill>
              </a:rPr>
              <a:t>Shoreland Zoning</a:t>
            </a:r>
          </a:p>
          <a:p>
            <a:r>
              <a:rPr lang="en-US" dirty="0">
                <a:solidFill>
                  <a:schemeClr val="tx2">
                    <a:lumMod val="75000"/>
                  </a:schemeClr>
                </a:solidFill>
              </a:rPr>
              <a:t>Mining</a:t>
            </a:r>
          </a:p>
          <a:p>
            <a:r>
              <a:rPr lang="en-US" dirty="0">
                <a:solidFill>
                  <a:schemeClr val="tx2">
                    <a:lumMod val="75000"/>
                  </a:schemeClr>
                </a:solidFill>
              </a:rPr>
              <a:t>Hydropower</a:t>
            </a:r>
          </a:p>
          <a:p>
            <a:endParaRPr lang="en-US" dirty="0">
              <a:solidFill>
                <a:schemeClr val="tx2">
                  <a:lumMod val="75000"/>
                </a:schemeClr>
              </a:solidFill>
            </a:endParaRPr>
          </a:p>
        </p:txBody>
      </p:sp>
      <p:sp>
        <p:nvSpPr>
          <p:cNvPr id="5" name="Rectangle 4">
            <a:extLst>
              <a:ext uri="{FF2B5EF4-FFF2-40B4-BE49-F238E27FC236}">
                <a16:creationId xmlns:a16="http://schemas.microsoft.com/office/drawing/2014/main" id="{46E4F744-72AC-027D-BE77-710917C52EDC}"/>
              </a:ext>
            </a:extLst>
          </p:cNvPr>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a:extLst>
              <a:ext uri="{FF2B5EF4-FFF2-40B4-BE49-F238E27FC236}">
                <a16:creationId xmlns:a16="http://schemas.microsoft.com/office/drawing/2014/main" id="{1C543C3C-BEF6-44F0-E220-103C0D995727}"/>
              </a:ext>
            </a:extLst>
          </p:cNvPr>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7" name="Picture 6">
            <a:extLst>
              <a:ext uri="{FF2B5EF4-FFF2-40B4-BE49-F238E27FC236}">
                <a16:creationId xmlns:a16="http://schemas.microsoft.com/office/drawing/2014/main" id="{FAB62F1C-F2C9-3AEE-FB93-5AA2AD7B0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Tree>
    <p:extLst>
      <p:ext uri="{BB962C8B-B14F-4D97-AF65-F5344CB8AC3E}">
        <p14:creationId xmlns:p14="http://schemas.microsoft.com/office/powerpoint/2010/main" val="234985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62202"/>
            <a:ext cx="8229600" cy="985598"/>
          </a:xfrm>
        </p:spPr>
        <p:txBody>
          <a:bodyPr rtlCol="0">
            <a:normAutofit/>
          </a:bodyPr>
          <a:lstStyle/>
          <a:p>
            <a:pPr eaLnBrk="1" fontAlgn="auto" hangingPunct="1">
              <a:spcAft>
                <a:spcPts val="0"/>
              </a:spcAft>
              <a:defRPr/>
            </a:pPr>
            <a:r>
              <a:rPr lang="en-US" b="1" dirty="0">
                <a:solidFill>
                  <a:schemeClr val="tx2">
                    <a:lumMod val="75000"/>
                  </a:schemeClr>
                </a:solidFill>
                <a:cs typeface="Arial" pitchFamily="34" charset="0"/>
              </a:rPr>
              <a:t>Stormwater Law</a:t>
            </a:r>
          </a:p>
        </p:txBody>
      </p:sp>
      <p:sp>
        <p:nvSpPr>
          <p:cNvPr id="5" name="Content Placeholder 4"/>
          <p:cNvSpPr>
            <a:spLocks noGrp="1"/>
          </p:cNvSpPr>
          <p:nvPr>
            <p:ph sz="half" idx="1"/>
          </p:nvPr>
        </p:nvSpPr>
        <p:spPr>
          <a:xfrm>
            <a:off x="228600" y="1600200"/>
            <a:ext cx="8686800" cy="4670425"/>
          </a:xfrm>
        </p:spPr>
        <p:txBody>
          <a:bodyPr rtlCol="0">
            <a:normAutofit/>
          </a:bodyPr>
          <a:lstStyle/>
          <a:p>
            <a:pPr fontAlgn="auto">
              <a:spcAft>
                <a:spcPts val="0"/>
              </a:spcAft>
              <a:defRPr/>
            </a:pPr>
            <a:r>
              <a:rPr lang="en-US" dirty="0">
                <a:solidFill>
                  <a:schemeClr val="tx2">
                    <a:lumMod val="75000"/>
                  </a:schemeClr>
                </a:solidFill>
                <a:cs typeface="Arial" pitchFamily="34" charset="0"/>
              </a:rPr>
              <a:t>Permit required for project disturbing &gt;1 acre</a:t>
            </a:r>
          </a:p>
          <a:p>
            <a:pPr lvl="1" fontAlgn="auto">
              <a:spcAft>
                <a:spcPts val="0"/>
              </a:spcAft>
              <a:defRPr/>
            </a:pPr>
            <a:r>
              <a:rPr lang="en-US" dirty="0">
                <a:solidFill>
                  <a:schemeClr val="tx2">
                    <a:lumMod val="75000"/>
                  </a:schemeClr>
                </a:solidFill>
                <a:cs typeface="Arial" pitchFamily="34" charset="0"/>
              </a:rPr>
              <a:t>Exemptions for single-family, detached residences and more </a:t>
            </a:r>
          </a:p>
          <a:p>
            <a:pPr fontAlgn="auto">
              <a:spcAft>
                <a:spcPts val="0"/>
              </a:spcAft>
              <a:defRPr/>
            </a:pPr>
            <a:r>
              <a:rPr lang="en-US" dirty="0">
                <a:solidFill>
                  <a:schemeClr val="tx2">
                    <a:lumMod val="75000"/>
                  </a:schemeClr>
                </a:solidFill>
                <a:cs typeface="Arial" pitchFamily="34" charset="0"/>
              </a:rPr>
              <a:t>38 M.R.S. §420-D and DEP Ch. 500 rules </a:t>
            </a:r>
          </a:p>
          <a:p>
            <a:pPr lvl="1" fontAlgn="auto">
              <a:spcAft>
                <a:spcPts val="0"/>
              </a:spcAft>
              <a:defRPr/>
            </a:pPr>
            <a:r>
              <a:rPr lang="en-US" dirty="0">
                <a:solidFill>
                  <a:schemeClr val="tx2">
                    <a:lumMod val="75000"/>
                  </a:schemeClr>
                </a:solidFill>
                <a:cs typeface="Arial" pitchFamily="34" charset="0"/>
              </a:rPr>
              <a:t>Erosion and sedimentation control</a:t>
            </a:r>
          </a:p>
          <a:p>
            <a:pPr lvl="1" fontAlgn="auto">
              <a:spcAft>
                <a:spcPts val="0"/>
              </a:spcAft>
              <a:defRPr/>
            </a:pPr>
            <a:r>
              <a:rPr lang="en-US" dirty="0">
                <a:solidFill>
                  <a:schemeClr val="tx2">
                    <a:lumMod val="75000"/>
                  </a:schemeClr>
                </a:solidFill>
                <a:cs typeface="Arial" pitchFamily="34" charset="0"/>
              </a:rPr>
              <a:t>Pollutant treatment and mitigation of increased frequency and duration of stormwater runoff from property</a:t>
            </a:r>
          </a:p>
          <a:p>
            <a:pPr marL="0" indent="0" eaLnBrk="1" fontAlgn="auto" hangingPunct="1">
              <a:spcAft>
                <a:spcPts val="0"/>
              </a:spcAft>
              <a:buNone/>
              <a:defRPr/>
            </a:pPr>
            <a:endParaRPr lang="en-US" dirty="0">
              <a:solidFill>
                <a:schemeClr val="tx2">
                  <a:lumMod val="75000"/>
                </a:schemeClr>
              </a:solidFill>
              <a:cs typeface="Arial" pitchFamily="34" charset="0"/>
            </a:endParaRPr>
          </a:p>
          <a:p>
            <a:pPr marL="0" indent="0" eaLnBrk="1" fontAlgn="auto" hangingPunct="1">
              <a:spcAft>
                <a:spcPts val="0"/>
              </a:spcAft>
              <a:buNone/>
              <a:defRPr/>
            </a:pPr>
            <a:endParaRPr lang="en-US" dirty="0">
              <a:solidFill>
                <a:schemeClr val="tx2">
                  <a:lumMod val="75000"/>
                </a:schemeClr>
              </a:solidFill>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tent Placeholder 6">
            <a:extLst>
              <a:ext uri="{FF2B5EF4-FFF2-40B4-BE49-F238E27FC236}">
                <a16:creationId xmlns:a16="http://schemas.microsoft.com/office/drawing/2014/main" id="{D6F1A2EF-A385-35BB-853D-3727F727CB24}"/>
              </a:ext>
            </a:extLst>
          </p:cNvPr>
          <p:cNvSpPr>
            <a:spLocks noGrp="1"/>
          </p:cNvSpPr>
          <p:nvPr>
            <p:ph sz="half" idx="2"/>
          </p:nvPr>
        </p:nvSpPr>
        <p:spPr/>
        <p:txBody>
          <a:bodyPr/>
          <a:lstStyle/>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09048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62202"/>
            <a:ext cx="8229600" cy="985598"/>
          </a:xfrm>
        </p:spPr>
        <p:txBody>
          <a:bodyPr rtlCol="0">
            <a:normAutofit fontScale="90000"/>
          </a:bodyPr>
          <a:lstStyle/>
          <a:p>
            <a:pPr eaLnBrk="1" fontAlgn="auto" hangingPunct="1">
              <a:spcAft>
                <a:spcPts val="0"/>
              </a:spcAft>
              <a:defRPr/>
            </a:pPr>
            <a:r>
              <a:rPr lang="en-US" b="1" dirty="0">
                <a:solidFill>
                  <a:schemeClr val="tx2">
                    <a:lumMod val="75000"/>
                  </a:schemeClr>
                </a:solidFill>
                <a:cs typeface="Arial" pitchFamily="34" charset="0"/>
              </a:rPr>
              <a:t>Site Location of Development Act (Site Law)</a:t>
            </a:r>
          </a:p>
        </p:txBody>
      </p:sp>
      <p:sp>
        <p:nvSpPr>
          <p:cNvPr id="5" name="Content Placeholder 4"/>
          <p:cNvSpPr>
            <a:spLocks noGrp="1"/>
          </p:cNvSpPr>
          <p:nvPr>
            <p:ph sz="half" idx="1"/>
          </p:nvPr>
        </p:nvSpPr>
        <p:spPr>
          <a:xfrm>
            <a:off x="228600" y="1828800"/>
            <a:ext cx="8686800" cy="4441825"/>
          </a:xfrm>
        </p:spPr>
        <p:txBody>
          <a:bodyPr rtlCol="0">
            <a:normAutofit/>
          </a:bodyPr>
          <a:lstStyle/>
          <a:p>
            <a:pPr fontAlgn="auto">
              <a:spcAft>
                <a:spcPts val="0"/>
              </a:spcAft>
              <a:defRPr/>
            </a:pPr>
            <a:r>
              <a:rPr lang="en-US" dirty="0">
                <a:solidFill>
                  <a:schemeClr val="tx2">
                    <a:lumMod val="75000"/>
                  </a:schemeClr>
                </a:solidFill>
                <a:cs typeface="Arial" pitchFamily="34" charset="0"/>
              </a:rPr>
              <a:t>Permit required for 3 acres of impervious area, 20 acres of total area, subdivision, OSW 3+ MW, OSW terminal</a:t>
            </a:r>
          </a:p>
          <a:p>
            <a:pPr fontAlgn="auto">
              <a:spcAft>
                <a:spcPts val="0"/>
              </a:spcAft>
              <a:defRPr/>
            </a:pPr>
            <a:r>
              <a:rPr lang="en-US" dirty="0">
                <a:solidFill>
                  <a:schemeClr val="tx2">
                    <a:lumMod val="75000"/>
                  </a:schemeClr>
                </a:solidFill>
                <a:cs typeface="Arial" pitchFamily="34" charset="0"/>
              </a:rPr>
              <a:t>38 M.R.S. §484 standards (no adverse effect on the natural environment, stormwater, groundwater, etc.)</a:t>
            </a:r>
          </a:p>
          <a:p>
            <a:pPr fontAlgn="auto">
              <a:spcAft>
                <a:spcPts val="0"/>
              </a:spcAft>
              <a:defRPr/>
            </a:pPr>
            <a:r>
              <a:rPr lang="en-US" dirty="0">
                <a:solidFill>
                  <a:schemeClr val="tx2">
                    <a:lumMod val="75000"/>
                  </a:schemeClr>
                </a:solidFill>
                <a:cs typeface="Arial" pitchFamily="34" charset="0"/>
              </a:rPr>
              <a:t>Ch. 375 No Adverse Environmental Effect Standards </a:t>
            </a:r>
          </a:p>
          <a:p>
            <a:pPr lvl="1" fontAlgn="auto">
              <a:spcAft>
                <a:spcPts val="0"/>
              </a:spcAft>
              <a:defRPr/>
            </a:pPr>
            <a:r>
              <a:rPr lang="en-US" dirty="0">
                <a:solidFill>
                  <a:schemeClr val="tx2">
                    <a:lumMod val="75000"/>
                  </a:schemeClr>
                </a:solidFill>
                <a:cs typeface="Arial" pitchFamily="34" charset="0"/>
              </a:rPr>
              <a:t>Unusual natural areas, wildlife and fisheries habitat</a:t>
            </a:r>
          </a:p>
          <a:p>
            <a:pPr lvl="1" fontAlgn="auto">
              <a:spcAft>
                <a:spcPts val="0"/>
              </a:spcAft>
              <a:defRPr/>
            </a:pPr>
            <a:r>
              <a:rPr lang="en-US" dirty="0">
                <a:solidFill>
                  <a:schemeClr val="tx2">
                    <a:lumMod val="75000"/>
                  </a:schemeClr>
                </a:solidFill>
                <a:cs typeface="Arial" pitchFamily="34" charset="0"/>
              </a:rPr>
              <a:t>Noise (separate standards for wind energy) </a:t>
            </a:r>
          </a:p>
          <a:p>
            <a:pPr lvl="1" fontAlgn="auto">
              <a:spcAft>
                <a:spcPts val="0"/>
              </a:spcAft>
              <a:defRPr/>
            </a:pPr>
            <a:r>
              <a:rPr lang="en-US" dirty="0">
                <a:solidFill>
                  <a:schemeClr val="tx2">
                    <a:lumMod val="75000"/>
                  </a:schemeClr>
                </a:solidFill>
                <a:cs typeface="Arial" pitchFamily="34" charset="0"/>
              </a:rPr>
              <a:t>Scenic (separate standards for wind energy &amp; OSW terminals)</a:t>
            </a:r>
          </a:p>
          <a:p>
            <a:pPr marL="0" indent="0" eaLnBrk="1" fontAlgn="auto" hangingPunct="1">
              <a:spcAft>
                <a:spcPts val="0"/>
              </a:spcAft>
              <a:buNone/>
              <a:defRPr/>
            </a:pPr>
            <a:endParaRPr lang="en-US" dirty="0">
              <a:solidFill>
                <a:schemeClr val="tx2">
                  <a:lumMod val="75000"/>
                </a:schemeClr>
              </a:solidFill>
              <a:cs typeface="Arial" pitchFamily="34" charset="0"/>
            </a:endParaRPr>
          </a:p>
          <a:p>
            <a:pPr marL="0" indent="0" eaLnBrk="1" fontAlgn="auto" hangingPunct="1">
              <a:spcAft>
                <a:spcPts val="0"/>
              </a:spcAft>
              <a:buNone/>
              <a:defRPr/>
            </a:pPr>
            <a:endParaRPr lang="en-US" dirty="0">
              <a:solidFill>
                <a:schemeClr val="tx2">
                  <a:lumMod val="75000"/>
                </a:schemeClr>
              </a:solidFill>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tent Placeholder 6">
            <a:extLst>
              <a:ext uri="{FF2B5EF4-FFF2-40B4-BE49-F238E27FC236}">
                <a16:creationId xmlns:a16="http://schemas.microsoft.com/office/drawing/2014/main" id="{D6F1A2EF-A385-35BB-853D-3727F727CB24}"/>
              </a:ext>
            </a:extLst>
          </p:cNvPr>
          <p:cNvSpPr>
            <a:spLocks noGrp="1"/>
          </p:cNvSpPr>
          <p:nvPr>
            <p:ph sz="half" idx="2"/>
          </p:nvPr>
        </p:nvSpPr>
        <p:spPr/>
        <p:txBody>
          <a:bodyPr/>
          <a:lstStyle/>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57676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62202"/>
            <a:ext cx="8229600" cy="985598"/>
          </a:xfrm>
        </p:spPr>
        <p:txBody>
          <a:bodyPr rtlCol="0">
            <a:normAutofit/>
          </a:bodyPr>
          <a:lstStyle/>
          <a:p>
            <a:pPr eaLnBrk="1" fontAlgn="auto" hangingPunct="1">
              <a:spcAft>
                <a:spcPts val="0"/>
              </a:spcAft>
              <a:defRPr/>
            </a:pPr>
            <a:r>
              <a:rPr lang="en-US" b="1" dirty="0">
                <a:solidFill>
                  <a:schemeClr val="tx2">
                    <a:lumMod val="75000"/>
                  </a:schemeClr>
                </a:solidFill>
                <a:cs typeface="Arial" pitchFamily="34" charset="0"/>
              </a:rPr>
              <a:t>Decommissioning</a:t>
            </a:r>
          </a:p>
        </p:txBody>
      </p:sp>
      <p:sp>
        <p:nvSpPr>
          <p:cNvPr id="5" name="Content Placeholder 4"/>
          <p:cNvSpPr>
            <a:spLocks noGrp="1"/>
          </p:cNvSpPr>
          <p:nvPr>
            <p:ph sz="half" idx="1"/>
          </p:nvPr>
        </p:nvSpPr>
        <p:spPr>
          <a:xfrm>
            <a:off x="228600" y="1600200"/>
            <a:ext cx="8686800" cy="4670425"/>
          </a:xfrm>
        </p:spPr>
        <p:txBody>
          <a:bodyPr rtlCol="0">
            <a:normAutofit/>
          </a:bodyPr>
          <a:lstStyle/>
          <a:p>
            <a:pPr fontAlgn="auto">
              <a:spcAft>
                <a:spcPts val="0"/>
              </a:spcAft>
              <a:defRPr/>
            </a:pPr>
            <a:r>
              <a:rPr lang="en-US" dirty="0">
                <a:solidFill>
                  <a:schemeClr val="tx2">
                    <a:lumMod val="75000"/>
                  </a:schemeClr>
                </a:solidFill>
                <a:cs typeface="Arial" pitchFamily="34" charset="0"/>
              </a:rPr>
              <a:t>Decommissioning plan with financial assurance required for grid-scale wind energy development (DEP Ch. 382 rules), solar energy development of 3+ acres (35-A M.R.S. §§ 3491-3497), and battery storage system of 2+ MW (35-A M.R.S. §§ 3498-3499)</a:t>
            </a:r>
          </a:p>
          <a:p>
            <a:pPr marL="0" indent="0" eaLnBrk="1" fontAlgn="auto" hangingPunct="1">
              <a:spcAft>
                <a:spcPts val="0"/>
              </a:spcAft>
              <a:buNone/>
              <a:defRPr/>
            </a:pPr>
            <a:endParaRPr lang="en-US" dirty="0">
              <a:solidFill>
                <a:schemeClr val="tx2">
                  <a:lumMod val="75000"/>
                </a:schemeClr>
              </a:solidFill>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tent Placeholder 6">
            <a:extLst>
              <a:ext uri="{FF2B5EF4-FFF2-40B4-BE49-F238E27FC236}">
                <a16:creationId xmlns:a16="http://schemas.microsoft.com/office/drawing/2014/main" id="{D6F1A2EF-A385-35BB-853D-3727F727CB24}"/>
              </a:ext>
            </a:extLst>
          </p:cNvPr>
          <p:cNvSpPr>
            <a:spLocks noGrp="1"/>
          </p:cNvSpPr>
          <p:nvPr>
            <p:ph sz="half" idx="2"/>
          </p:nvPr>
        </p:nvSpPr>
        <p:spPr/>
        <p:txBody>
          <a:bodyPr/>
          <a:lstStyle/>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90736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62202"/>
            <a:ext cx="8229600" cy="985598"/>
          </a:xfrm>
        </p:spPr>
        <p:txBody>
          <a:bodyPr rtlCol="0">
            <a:normAutofit/>
          </a:bodyPr>
          <a:lstStyle/>
          <a:p>
            <a:pPr eaLnBrk="1" fontAlgn="auto" hangingPunct="1">
              <a:spcAft>
                <a:spcPts val="0"/>
              </a:spcAft>
              <a:defRPr/>
            </a:pPr>
            <a:r>
              <a:rPr lang="en-US" b="1" dirty="0">
                <a:solidFill>
                  <a:schemeClr val="tx2">
                    <a:lumMod val="75000"/>
                  </a:schemeClr>
                </a:solidFill>
                <a:cs typeface="Arial" pitchFamily="34" charset="0"/>
              </a:rPr>
              <a:t>Shoreland Zoning</a:t>
            </a:r>
          </a:p>
        </p:txBody>
      </p:sp>
      <p:sp>
        <p:nvSpPr>
          <p:cNvPr id="5" name="Content Placeholder 4"/>
          <p:cNvSpPr>
            <a:spLocks noGrp="1"/>
          </p:cNvSpPr>
          <p:nvPr>
            <p:ph sz="half" idx="1"/>
          </p:nvPr>
        </p:nvSpPr>
        <p:spPr>
          <a:xfrm>
            <a:off x="228600" y="1600200"/>
            <a:ext cx="8686800" cy="4670425"/>
          </a:xfrm>
        </p:spPr>
        <p:txBody>
          <a:bodyPr rtlCol="0">
            <a:normAutofit/>
          </a:bodyPr>
          <a:lstStyle/>
          <a:p>
            <a:pPr fontAlgn="auto">
              <a:spcAft>
                <a:spcPts val="0"/>
              </a:spcAft>
              <a:defRPr/>
            </a:pPr>
            <a:r>
              <a:rPr lang="en-US" dirty="0">
                <a:solidFill>
                  <a:schemeClr val="tx2">
                    <a:lumMod val="75000"/>
                  </a:schemeClr>
                </a:solidFill>
                <a:cs typeface="Arial" pitchFamily="34" charset="0"/>
              </a:rPr>
              <a:t>Administered by municipalities; minimum standards established and overseen by DEP/BEP (Ch. </a:t>
            </a:r>
            <a:r>
              <a:rPr lang="en-US">
                <a:solidFill>
                  <a:schemeClr val="tx2">
                    <a:lumMod val="75000"/>
                  </a:schemeClr>
                </a:solidFill>
                <a:cs typeface="Arial" pitchFamily="34" charset="0"/>
              </a:rPr>
              <a:t>1000)</a:t>
            </a:r>
            <a:endParaRPr lang="en-US" dirty="0">
              <a:solidFill>
                <a:schemeClr val="tx2">
                  <a:lumMod val="75000"/>
                </a:schemeClr>
              </a:solidFill>
              <a:cs typeface="Arial" pitchFamily="34" charset="0"/>
            </a:endParaRPr>
          </a:p>
          <a:p>
            <a:pPr fontAlgn="auto">
              <a:spcAft>
                <a:spcPts val="0"/>
              </a:spcAft>
              <a:defRPr/>
            </a:pPr>
            <a:r>
              <a:rPr lang="en-US" dirty="0">
                <a:solidFill>
                  <a:schemeClr val="tx2">
                    <a:lumMod val="75000"/>
                  </a:schemeClr>
                </a:solidFill>
                <a:cs typeface="Arial" pitchFamily="34" charset="0"/>
              </a:rPr>
              <a:t>Establishes allowable uses within 250 feet of lakes, rivers, ocean and certain wetlands and within 75 feet of certain streams </a:t>
            </a:r>
          </a:p>
          <a:p>
            <a:pPr lvl="1" fontAlgn="auto">
              <a:spcAft>
                <a:spcPts val="0"/>
              </a:spcAft>
              <a:defRPr/>
            </a:pPr>
            <a:r>
              <a:rPr lang="en-US" dirty="0">
                <a:solidFill>
                  <a:schemeClr val="tx2">
                    <a:lumMod val="75000"/>
                  </a:schemeClr>
                </a:solidFill>
                <a:cs typeface="Arial" pitchFamily="34" charset="0"/>
              </a:rPr>
              <a:t>Ex.) No new dwellings within 100 feet of a lake</a:t>
            </a:r>
          </a:p>
          <a:p>
            <a:pPr marL="0" indent="0" eaLnBrk="1" fontAlgn="auto" hangingPunct="1">
              <a:spcAft>
                <a:spcPts val="0"/>
              </a:spcAft>
              <a:buNone/>
              <a:defRPr/>
            </a:pPr>
            <a:endParaRPr lang="en-US" dirty="0">
              <a:solidFill>
                <a:schemeClr val="tx2">
                  <a:lumMod val="75000"/>
                </a:schemeClr>
              </a:solidFill>
              <a:cs typeface="Arial" pitchFamily="34" charset="0"/>
            </a:endParaRPr>
          </a:p>
          <a:p>
            <a:pPr marL="0" indent="0" eaLnBrk="1" fontAlgn="auto" hangingPunct="1">
              <a:spcAft>
                <a:spcPts val="0"/>
              </a:spcAft>
              <a:buNone/>
              <a:defRPr/>
            </a:pPr>
            <a:endParaRPr lang="en-US" dirty="0">
              <a:solidFill>
                <a:schemeClr val="tx2">
                  <a:lumMod val="75000"/>
                </a:schemeClr>
              </a:solidFill>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tent Placeholder 6">
            <a:extLst>
              <a:ext uri="{FF2B5EF4-FFF2-40B4-BE49-F238E27FC236}">
                <a16:creationId xmlns:a16="http://schemas.microsoft.com/office/drawing/2014/main" id="{D6F1A2EF-A385-35BB-853D-3727F727CB24}"/>
              </a:ext>
            </a:extLst>
          </p:cNvPr>
          <p:cNvSpPr>
            <a:spLocks noGrp="1"/>
          </p:cNvSpPr>
          <p:nvPr>
            <p:ph sz="half" idx="2"/>
          </p:nvPr>
        </p:nvSpPr>
        <p:spPr/>
        <p:txBody>
          <a:bodyPr/>
          <a:lstStyle/>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623769862"/>
      </p:ext>
    </p:extLst>
  </p:cSld>
  <p:clrMapOvr>
    <a:masterClrMapping/>
  </p:clrMapOvr>
</p:sld>
</file>

<file path=ppt/theme/theme1.xml><?xml version="1.0" encoding="utf-8"?>
<a:theme xmlns:a="http://schemas.openxmlformats.org/drawingml/2006/main" name="DEP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P power point template 2020.potx  -  Read-Only" id="{B05FD84C-5260-4788-BD6B-C239E8004610}" vid="{95B94FDF-7BE5-4CDE-8729-4E16D28C73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 PowerPoint Template</Template>
  <TotalTime>1490</TotalTime>
  <Words>1751</Words>
  <Application>Microsoft Office PowerPoint</Application>
  <PresentationFormat>On-screen Show (4:3)</PresentationFormat>
  <Paragraphs>150</Paragraphs>
  <Slides>17</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Wingdings</vt:lpstr>
      <vt:lpstr>DEP PowerPoint Template</vt:lpstr>
      <vt:lpstr>ME DEP PPP-white background Style (2)</vt:lpstr>
      <vt:lpstr>Permitting under laws administered by the DEP’s Land Bureau</vt:lpstr>
      <vt:lpstr>Natural Resources Protection Act (NRPA)</vt:lpstr>
      <vt:lpstr>NRPA Standards</vt:lpstr>
      <vt:lpstr>NRPA Standards (cont.)</vt:lpstr>
      <vt:lpstr>Additional Land Use Permitting Activities </vt:lpstr>
      <vt:lpstr>Stormwater Law</vt:lpstr>
      <vt:lpstr>Site Location of Development Act (Site Law)</vt:lpstr>
      <vt:lpstr>Decommissioning</vt:lpstr>
      <vt:lpstr>Shoreland Zoning</vt:lpstr>
      <vt:lpstr>Mining</vt:lpstr>
      <vt:lpstr>Hydropower &amp; Dams</vt:lpstr>
      <vt:lpstr>PowerPoint Presentation</vt:lpstr>
      <vt:lpstr>PowerPoint Presentation</vt:lpstr>
      <vt:lpstr>PowerPoint Presentation</vt:lpstr>
      <vt:lpstr>PowerPoint Presentation</vt:lpstr>
      <vt:lpstr>PowerPoint Presentation</vt:lpstr>
      <vt:lpstr>Robert.l.green@maine.gov (207) 615-2214  Laura.Paye@maine.gov  (207) 219-9563</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Richardson, Marybeth</dc:creator>
  <cp:lastModifiedBy>Sayles, Amanda L CIV USARMY CENAE (USA)</cp:lastModifiedBy>
  <cp:revision>164</cp:revision>
  <dcterms:created xsi:type="dcterms:W3CDTF">2012-10-11T13:59:36Z</dcterms:created>
  <dcterms:modified xsi:type="dcterms:W3CDTF">2024-09-22T12:26:02Z</dcterms:modified>
</cp:coreProperties>
</file>